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257" r:id="rId3"/>
    <p:sldId id="306" r:id="rId4"/>
    <p:sldId id="289" r:id="rId5"/>
    <p:sldId id="258" r:id="rId6"/>
    <p:sldId id="305" r:id="rId7"/>
    <p:sldId id="290" r:id="rId8"/>
    <p:sldId id="292" r:id="rId9"/>
    <p:sldId id="291" r:id="rId10"/>
    <p:sldId id="259" r:id="rId11"/>
    <p:sldId id="293" r:id="rId12"/>
    <p:sldId id="260" r:id="rId13"/>
    <p:sldId id="294" r:id="rId14"/>
    <p:sldId id="296" r:id="rId15"/>
    <p:sldId id="295" r:id="rId16"/>
    <p:sldId id="297" r:id="rId17"/>
    <p:sldId id="298" r:id="rId18"/>
    <p:sldId id="262" r:id="rId19"/>
    <p:sldId id="299" r:id="rId20"/>
    <p:sldId id="302" r:id="rId21"/>
    <p:sldId id="300" r:id="rId22"/>
    <p:sldId id="261" r:id="rId23"/>
    <p:sldId id="263" r:id="rId24"/>
    <p:sldId id="303" r:id="rId25"/>
    <p:sldId id="301" r:id="rId26"/>
    <p:sldId id="304" r:id="rId27"/>
  </p:sldIdLst>
  <p:sldSz cx="12192000" cy="6858000"/>
  <p:notesSz cx="6858000" cy="9144000"/>
  <p:embeddedFontLs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Fira Sans ExtraBold" charset="0"/>
      <p:bold r:id="rId33"/>
      <p:boldItalic r:id="rId34"/>
    </p:embeddedFont>
    <p:embeddedFont>
      <p:font typeface="Roboto" charset="0"/>
      <p:regular r:id="rId35"/>
      <p:bold r:id="rId36"/>
      <p:italic r:id="rId37"/>
      <p:boldItalic r:id="rId38"/>
    </p:embeddedFont>
    <p:embeddedFont>
      <p:font typeface="Comic Sans MS" pitchFamily="66" charset="0"/>
      <p:regular r:id="rId39"/>
      <p:bold r:id="rId40"/>
    </p:embeddedFont>
    <p:embeddedFont>
      <p:font typeface="Roboto Medium" charset="0"/>
      <p:regular r:id="rId41"/>
      <p:bold r:id="rId42"/>
      <p:italic r:id="rId43"/>
      <p:boldItalic r:id="rId44"/>
    </p:embeddedFont>
    <p:embeddedFont>
      <p:font typeface="Wingdings 3" pitchFamily="18" charset="2"/>
      <p:regular r:id="rId45"/>
    </p:embeddedFont>
    <p:embeddedFont>
      <p:font typeface="Cambria" pitchFamily="18" charset="0"/>
      <p:regular r:id="rId46"/>
      <p:bold r:id="rId47"/>
      <p:italic r:id="rId48"/>
      <p:boldItalic r:id="rId49"/>
    </p:embeddedFont>
    <p:embeddedFont>
      <p:font typeface="Bookman Old Style" pitchFamily="18" charset="0"/>
      <p:regular r:id="rId50"/>
      <p:bold r:id="rId51"/>
      <p:italic r:id="rId52"/>
      <p:boldItalic r:id="rId53"/>
    </p:embeddedFont>
    <p:embeddedFont>
      <p:font typeface="Gill Sans MT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516"/>
      </p:cViewPr>
      <p:guideLst>
        <p:guide orient="horz" pos="2242"/>
        <p:guide pos="4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a15c35cf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g75a15c35c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86f50bc1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986f50bc13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986f50bc13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4df153bb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b4df153bb3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b4df153bb3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d112a55a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cd112a55a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d112a55a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cd112a55a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d112a55a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cd112a55a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d112a55a6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cd112a55a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6/16/2021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21" name="Прямоугольник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solidFill>
          <a:schemeClr val="accent4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solidFill>
          <a:srgbClr val="1274BB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>
            <a:spLocks noGrp="1"/>
          </p:cNvSpPr>
          <p:nvPr>
            <p:ph type="pic" idx="2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6/16/2021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7" name="Прямоугольник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6/16/2021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6/16/2021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6/16/2021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id-ID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sytests.org/emotional/hall-run.html" TargetMode="External"/><Relationship Id="rId2" Type="http://schemas.openxmlformats.org/officeDocument/2006/relationships/hyperlink" Target="https://testometrika.com/intellectual/test-golmana-on-emotional-intelligence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2078184" y="2288515"/>
            <a:ext cx="7825837" cy="42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1. Емоції </a:t>
            </a:r>
            <a:r>
              <a:rPr lang="id-ID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кажуть </a:t>
            </a:r>
            <a:r>
              <a:rPr lang="id-ID" sz="1800" b="1" dirty="0">
                <a:solidFill>
                  <a:schemeClr val="dk1"/>
                </a:solidFill>
                <a:highlight>
                  <a:srgbClr val="FFFFFF"/>
                </a:highlight>
              </a:rPr>
              <a:t>про наше небайдуже ставлення до різних подій, </a:t>
            </a:r>
            <a:r>
              <a:rPr lang="ru-RU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id-ID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ситуацій </a:t>
            </a:r>
            <a:r>
              <a:rPr lang="id-ID" sz="1800" b="1" dirty="0">
                <a:solidFill>
                  <a:schemeClr val="dk1"/>
                </a:solidFill>
                <a:highlight>
                  <a:srgbClr val="FFFFFF"/>
                </a:highlight>
              </a:rPr>
              <a:t>і людям навколо </a:t>
            </a:r>
            <a:r>
              <a:rPr lang="id-ID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нас</a:t>
            </a: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ru-RU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т</a:t>
            </a:r>
            <a:r>
              <a:rPr lang="uk-UA" sz="1800" b="1" dirty="0" err="1" smtClean="0">
                <a:solidFill>
                  <a:schemeClr val="dk1"/>
                </a:solidFill>
                <a:highlight>
                  <a:srgbClr val="FFFFFF"/>
                </a:highlight>
              </a:rPr>
              <a:t>ак</a:t>
            </a: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 чи ні?)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Емоції – це реакція (так чи ні?)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Емоції – це психічні процеси, що протікають у формі переживань, і які відображають особисту значимість зовнішніх та внутрішніх ситуацій у житті людини. (так чи ні?)  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Емоції – це безпосереднє тимчасове переживання якого-небудь більш постійного почуття (так чи ні</a:t>
            </a:r>
            <a:r>
              <a:rPr lang="en-US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Wingdings" pitchFamily="2" charset="2"/>
              </a:rPr>
              <a:t>)</a:t>
            </a:r>
            <a:endParaRPr lang="ru-RU" sz="1800" b="1" dirty="0" smtClean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Wingdings" pitchFamily="2" charset="2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Wingdings" pitchFamily="2" charset="2"/>
              </a:rPr>
              <a:t>5. </a:t>
            </a: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Wingdings" pitchFamily="2" charset="2"/>
              </a:rPr>
              <a:t>Дайте свій варіант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uk-UA" sz="1800" b="1" dirty="0" smtClean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Wingdings" pitchFamily="2" charset="2"/>
              </a:rPr>
              <a:t>6. Вірна відповідь на наступному слайді!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uk-UA" sz="1800" b="1" dirty="0" smtClean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 startAt="2"/>
            </a:pP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7605224" y="2356919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endParaRPr lang="ru-RU" sz="4000" dirty="0" smtClean="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marL="742950" marR="0" lvl="0" indent="-742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AutoNum type="arabicPeriod"/>
            </a:pPr>
            <a:endParaRPr sz="4000" b="1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" name="Google Shape;114;p24"/>
          <p:cNvCxnSpPr/>
          <p:nvPr/>
        </p:nvCxnSpPr>
        <p:spPr>
          <a:xfrm rot="10800000" flipH="1">
            <a:off x="3096138" y="1887161"/>
            <a:ext cx="5307900" cy="48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3645724" y="140128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ДАВАЙТЕ ДАМО ОЗНАЧЕННЯ</a:t>
            </a:r>
            <a:r>
              <a:rPr lang="uk-UA" dirty="0" smtClean="0"/>
              <a:t> ЩО ТАКЕ ЕМОЦІЇ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135086" y="1911928"/>
            <a:ext cx="54216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Із представлених означень оберіть правильні варіанти</a:t>
            </a:r>
          </a:p>
          <a:p>
            <a:endParaRPr lang="ru-RU" dirty="0"/>
          </a:p>
        </p:txBody>
      </p:sp>
      <p:pic>
        <p:nvPicPr>
          <p:cNvPr id="14" name="Рисунок 13" descr="psd-check-and-cross-icons-580x29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118" y="1105394"/>
            <a:ext cx="2660073" cy="13300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loja-virtual-autoridade-especialista-300x287.pn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897" r="2897"/>
          <a:stretch>
            <a:fillRect/>
          </a:stretch>
        </p:blipFill>
        <p:spPr>
          <a:xfrm>
            <a:off x="712520" y="1935679"/>
            <a:ext cx="3204079" cy="3253839"/>
          </a:xfrm>
        </p:spPr>
      </p:pic>
      <p:sp>
        <p:nvSpPr>
          <p:cNvPr id="12" name="TextBox 11"/>
          <p:cNvSpPr txBox="1"/>
          <p:nvPr/>
        </p:nvSpPr>
        <p:spPr>
          <a:xfrm>
            <a:off x="4275118" y="3515097"/>
            <a:ext cx="7303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400" b="1" dirty="0" smtClean="0">
                <a:solidFill>
                  <a:srgbClr val="FFC000"/>
                </a:solidFill>
              </a:rPr>
              <a:t>ВСІ </a:t>
            </a:r>
            <a:r>
              <a:rPr lang="uk-UA" sz="3400" b="1" dirty="0" smtClean="0">
                <a:solidFill>
                  <a:srgbClr val="FFC000"/>
                </a:solidFill>
              </a:rPr>
              <a:t>ВАРІАНТИ 1-4 </a:t>
            </a:r>
            <a:r>
              <a:rPr lang="uk-UA" sz="3400" b="1" dirty="0" smtClean="0">
                <a:solidFill>
                  <a:srgbClr val="FFC000"/>
                </a:solidFill>
              </a:rPr>
              <a:t>ВІРНІ! </a:t>
            </a:r>
            <a:endParaRPr lang="ru-RU" sz="3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0" y="1442530"/>
            <a:ext cx="5617027" cy="81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uk-UA" sz="2000" b="1" dirty="0" smtClean="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ЗГАДАЄМО ЕМОЦІЇ, ЯКІ ПРОЯВЛЯЮТЬ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uk-UA" sz="2000" b="1" dirty="0" smtClean="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ЛЮДИ У СВОЄМУ ЖИТТІ</a:t>
            </a:r>
            <a:endParaRPr sz="2000" b="1" dirty="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9472059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4891336" y="4318373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154" y="2458192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dirty="0" smtClean="0"/>
              <a:t>Дайте відповіді на питання: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6260" y="3503235"/>
            <a:ext cx="496388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uk-UA" sz="2500" dirty="0" smtClean="0"/>
              <a:t>Які емоції ви знаєте?</a:t>
            </a:r>
          </a:p>
          <a:p>
            <a:pPr marL="342900" indent="-342900">
              <a:buAutoNum type="arabicPeriod"/>
            </a:pPr>
            <a:r>
              <a:rPr lang="uk-UA" sz="2500" dirty="0" smtClean="0"/>
              <a:t>Назвіть емоції, які зображені на малюнку.</a:t>
            </a:r>
          </a:p>
          <a:p>
            <a:pPr marL="342900" indent="-342900">
              <a:buAutoNum type="arabicPeriod"/>
            </a:pPr>
            <a:r>
              <a:rPr lang="uk-UA" sz="2500" dirty="0" smtClean="0"/>
              <a:t>Яку емоцію найчастіше</a:t>
            </a:r>
          </a:p>
          <a:p>
            <a:pPr marL="342900" indent="-342900"/>
            <a:r>
              <a:rPr lang="uk-UA" sz="2500" dirty="0" smtClean="0"/>
              <a:t>    ви відчуваєте у своєму житті?</a:t>
            </a:r>
          </a:p>
          <a:p>
            <a:pPr marL="342900" indent="-342900">
              <a:buAutoNum type="arabicPeriod"/>
            </a:pPr>
            <a:endParaRPr lang="uk-UA" sz="2500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uk-UA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74242" y="5958935"/>
            <a:ext cx="52357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smtClean="0"/>
              <a:t>Рекомендований час </a:t>
            </a:r>
            <a:r>
              <a:rPr lang="uk-UA" b="1" dirty="0" smtClean="0"/>
              <a:t>на групове обговорення 10 хвилин </a:t>
            </a:r>
            <a:endParaRPr lang="ru-RU" b="1" dirty="0"/>
          </a:p>
        </p:txBody>
      </p:sp>
      <p:pic>
        <p:nvPicPr>
          <p:cNvPr id="16" name="Рисунок 15" descr="thumb_l_6575p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830" y="179120"/>
            <a:ext cx="6488875" cy="6488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96684" y="5280354"/>
            <a:ext cx="4397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Кэррол</a:t>
            </a:r>
            <a:r>
              <a:rPr lang="ru-RU" b="1" dirty="0" smtClean="0"/>
              <a:t> </a:t>
            </a:r>
            <a:r>
              <a:rPr lang="ru-RU" b="1" dirty="0" err="1" smtClean="0"/>
              <a:t>Елліс</a:t>
            </a:r>
            <a:r>
              <a:rPr lang="ru-RU" b="1" dirty="0" smtClean="0"/>
              <a:t> </a:t>
            </a:r>
            <a:r>
              <a:rPr lang="ru-RU" b="1" dirty="0" err="1" smtClean="0"/>
              <a:t>Ізард</a:t>
            </a:r>
            <a:r>
              <a:rPr lang="ru-RU" dirty="0" smtClean="0"/>
              <a:t> американский психолог,</a:t>
            </a:r>
          </a:p>
          <a:p>
            <a:r>
              <a:rPr lang="ru-RU" dirty="0" err="1" smtClean="0"/>
              <a:t>спеціаліст</a:t>
            </a:r>
            <a:r>
              <a:rPr lang="ru-RU" dirty="0" smtClean="0"/>
              <a:t> в </a:t>
            </a:r>
            <a:r>
              <a:rPr lang="ru-RU" dirty="0" err="1" smtClean="0"/>
              <a:t>області</a:t>
            </a:r>
            <a:r>
              <a:rPr lang="ru-RU" dirty="0" smtClean="0"/>
              <a:t> </a:t>
            </a:r>
            <a:r>
              <a:rPr lang="ru-RU" dirty="0" err="1" smtClean="0"/>
              <a:t>психології</a:t>
            </a:r>
            <a:r>
              <a:rPr lang="ru-RU" dirty="0" smtClean="0"/>
              <a:t> </a:t>
            </a:r>
            <a:r>
              <a:rPr lang="ru-RU" dirty="0" err="1" smtClean="0"/>
              <a:t>эмоцій</a:t>
            </a:r>
            <a:endParaRPr lang="ru-RU" dirty="0"/>
          </a:p>
        </p:txBody>
      </p:sp>
      <p:pic>
        <p:nvPicPr>
          <p:cNvPr id="7" name="Рисунок 6" descr="274px-Kerrol_Ellis_Iz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9" y="1476931"/>
            <a:ext cx="2609850" cy="3476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266" y="522514"/>
            <a:ext cx="1010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b="1" dirty="0" smtClean="0">
                <a:solidFill>
                  <a:srgbClr val="0070C0"/>
                </a:solidFill>
              </a:rPr>
              <a:t>ДУМКА ВЧЕНОГО :                  існує 10 фундаментальних емоцій, які проявляє людина, </a:t>
            </a:r>
            <a:endParaRPr lang="ru-RU" sz="1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9558" y="1626919"/>
            <a:ext cx="2446504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uk-UA" sz="2000" b="1" dirty="0" smtClean="0"/>
              <a:t>Здивування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Сум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Гнів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Відраза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Презирство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Страх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Сором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Радість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Зацікавленість</a:t>
            </a:r>
          </a:p>
          <a:p>
            <a:pPr marL="342900" indent="-342900">
              <a:buAutoNum type="arabicPeriod"/>
            </a:pPr>
            <a:r>
              <a:rPr lang="uk-UA" sz="2000" b="1" dirty="0" smtClean="0"/>
              <a:t>Провина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142016" y="5830784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9492" y="558140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ЕМОЦІЇ ПОДІЛЯЮТЬСЯ НА: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78774" y="1270660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ПОЗИТИВНІ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191501" y="1258785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НЕГАТИВНІ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14401" y="1781298"/>
            <a:ext cx="14430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Радість</a:t>
            </a:r>
          </a:p>
          <a:p>
            <a:r>
              <a:rPr lang="uk-UA" dirty="0" smtClean="0"/>
              <a:t>Захват</a:t>
            </a:r>
          </a:p>
          <a:p>
            <a:r>
              <a:rPr lang="uk-UA" dirty="0" smtClean="0"/>
              <a:t>Надія</a:t>
            </a:r>
          </a:p>
          <a:p>
            <a:r>
              <a:rPr lang="uk-UA" dirty="0" smtClean="0"/>
              <a:t>Гордість </a:t>
            </a:r>
          </a:p>
          <a:p>
            <a:r>
              <a:rPr lang="uk-UA" dirty="0" smtClean="0"/>
              <a:t>Ніжність</a:t>
            </a:r>
          </a:p>
          <a:p>
            <a:r>
              <a:rPr lang="uk-UA" dirty="0" smtClean="0"/>
              <a:t>Вдячливість</a:t>
            </a:r>
          </a:p>
          <a:p>
            <a:r>
              <a:rPr lang="uk-UA" dirty="0" smtClean="0"/>
              <a:t>Натхнення</a:t>
            </a:r>
          </a:p>
          <a:p>
            <a:r>
              <a:rPr lang="uk-UA" dirty="0" smtClean="0"/>
              <a:t>Захоплення</a:t>
            </a:r>
          </a:p>
          <a:p>
            <a:r>
              <a:rPr lang="uk-UA" dirty="0" smtClean="0"/>
              <a:t>Безтурботність</a:t>
            </a:r>
          </a:p>
          <a:p>
            <a:r>
              <a:rPr lang="uk-UA" dirty="0" smtClean="0"/>
              <a:t>Наснага</a:t>
            </a:r>
          </a:p>
          <a:p>
            <a:r>
              <a:rPr lang="uk-UA" dirty="0" smtClean="0"/>
              <a:t>Азарт </a:t>
            </a:r>
          </a:p>
          <a:p>
            <a:r>
              <a:rPr lang="uk-UA" dirty="0" smtClean="0"/>
              <a:t>Передчуття</a:t>
            </a:r>
          </a:p>
          <a:p>
            <a:r>
              <a:rPr lang="uk-UA" dirty="0" smtClean="0"/>
              <a:t>Симпатія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65871" y="1769424"/>
            <a:ext cx="15071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Гнів</a:t>
            </a:r>
          </a:p>
          <a:p>
            <a:r>
              <a:rPr lang="uk-UA" dirty="0" smtClean="0"/>
              <a:t>Роздратування</a:t>
            </a:r>
          </a:p>
          <a:p>
            <a:r>
              <a:rPr lang="uk-UA" dirty="0" smtClean="0"/>
              <a:t>Обурення</a:t>
            </a:r>
          </a:p>
          <a:p>
            <a:r>
              <a:rPr lang="uk-UA" dirty="0" smtClean="0"/>
              <a:t>Невдоволення </a:t>
            </a:r>
          </a:p>
          <a:p>
            <a:r>
              <a:rPr lang="uk-UA" dirty="0" smtClean="0"/>
              <a:t>Сказ </a:t>
            </a:r>
          </a:p>
          <a:p>
            <a:r>
              <a:rPr lang="uk-UA" dirty="0" smtClean="0"/>
              <a:t>Ревнощі</a:t>
            </a:r>
          </a:p>
          <a:p>
            <a:r>
              <a:rPr lang="uk-UA" dirty="0" smtClean="0"/>
              <a:t>Розчарування</a:t>
            </a:r>
          </a:p>
          <a:p>
            <a:r>
              <a:rPr lang="uk-UA" dirty="0" smtClean="0"/>
              <a:t>Хвилювання</a:t>
            </a:r>
          </a:p>
          <a:p>
            <a:r>
              <a:rPr lang="uk-UA" dirty="0" smtClean="0"/>
              <a:t>Страх</a:t>
            </a:r>
          </a:p>
          <a:p>
            <a:r>
              <a:rPr lang="uk-UA" dirty="0" smtClean="0"/>
              <a:t>Збентеження</a:t>
            </a:r>
          </a:p>
          <a:p>
            <a:r>
              <a:rPr lang="uk-UA" dirty="0" smtClean="0"/>
              <a:t>Незручність</a:t>
            </a:r>
          </a:p>
          <a:p>
            <a:r>
              <a:rPr lang="uk-UA" dirty="0" smtClean="0"/>
              <a:t>Сором</a:t>
            </a:r>
          </a:p>
          <a:p>
            <a:r>
              <a:rPr lang="uk-UA" dirty="0" smtClean="0"/>
              <a:t>Настороженість</a:t>
            </a:r>
          </a:p>
          <a:p>
            <a:r>
              <a:rPr lang="uk-UA" dirty="0" smtClean="0"/>
              <a:t>Паніка</a:t>
            </a:r>
          </a:p>
          <a:p>
            <a:r>
              <a:rPr lang="uk-UA" dirty="0" smtClean="0"/>
              <a:t>Переляк</a:t>
            </a:r>
          </a:p>
          <a:p>
            <a:endParaRPr lang="ru-RU" dirty="0"/>
          </a:p>
        </p:txBody>
      </p:sp>
      <p:pic>
        <p:nvPicPr>
          <p:cNvPr id="8" name="Рисунок 7" descr="575278bf343b6e65d6d3893dc1f6c0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5" y="1751649"/>
            <a:ext cx="5265348" cy="30162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4442" y="5023261"/>
            <a:ext cx="66207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>
                <a:solidFill>
                  <a:srgbClr val="92D050"/>
                </a:solidFill>
              </a:rPr>
              <a:t>ВИКОНАЙТЕ ВПРАВУ: </a:t>
            </a:r>
          </a:p>
          <a:p>
            <a:pPr marL="342900" indent="-342900">
              <a:buAutoNum type="arabicPeriod"/>
            </a:pPr>
            <a:r>
              <a:rPr lang="uk-UA" dirty="0" smtClean="0"/>
              <a:t>Згадайте свій день, який був вчора </a:t>
            </a:r>
            <a:r>
              <a:rPr lang="uk-UA" dirty="0" err="1" smtClean="0"/>
              <a:t>похвилинно</a:t>
            </a:r>
            <a:r>
              <a:rPr lang="uk-UA" dirty="0" smtClean="0"/>
              <a:t>.</a:t>
            </a:r>
          </a:p>
          <a:p>
            <a:pPr marL="342900" indent="-342900">
              <a:buAutoNum type="arabicPeriod"/>
            </a:pPr>
            <a:r>
              <a:rPr lang="uk-UA" dirty="0" smtClean="0"/>
              <a:t>Запишіть емоції, якими був сповнений цей день.</a:t>
            </a:r>
          </a:p>
          <a:p>
            <a:pPr marL="342900" indent="-342900">
              <a:buAutoNum type="arabicPeriod" startAt="3"/>
            </a:pPr>
            <a:r>
              <a:rPr lang="uk-UA" dirty="0" smtClean="0"/>
              <a:t>Проаналізуйте яких емоцій ви відчули більше негативних чи позитивних.</a:t>
            </a:r>
          </a:p>
          <a:p>
            <a:pPr marL="342900" indent="-342900">
              <a:buAutoNum type="arabicPeriod" startAt="3"/>
            </a:pPr>
            <a:r>
              <a:rPr lang="uk-UA" dirty="0" smtClean="0"/>
              <a:t>Як залежав ваш настрій і ваші справи від проявлених емоцій? 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448790" y="6519553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8161" y="2933207"/>
            <a:ext cx="974497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800" b="1" dirty="0" smtClean="0"/>
              <a:t>Не треба слів на вітер кидати даремно... Емоції пройдуть, залишиться лиш розум. </a:t>
            </a:r>
          </a:p>
          <a:p>
            <a:pPr>
              <a:lnSpc>
                <a:spcPct val="150000"/>
              </a:lnSpc>
            </a:pPr>
            <a:r>
              <a:rPr lang="uk-UA" sz="1800" b="1" dirty="0" smtClean="0"/>
              <a:t>А потім доведеться виправляти, ту ситуацію, що не обдумали відразу ж 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9497" y="1888176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 чого спонукає ця фраза? </a:t>
            </a:r>
            <a:endParaRPr lang="ru-RU" dirty="0"/>
          </a:p>
        </p:txBody>
      </p:sp>
      <p:sp>
        <p:nvSpPr>
          <p:cNvPr id="6" name="Google Shape;148;p27"/>
          <p:cNvSpPr/>
          <p:nvPr/>
        </p:nvSpPr>
        <p:spPr>
          <a:xfrm>
            <a:off x="9590813" y="725692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4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4828" y="531058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5069" y="3253838"/>
            <a:ext cx="6681637" cy="2637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Якщо людина розгнівана чи роздратована, то вона не може…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Якщо людина розгнівана чи роздратована, то вона може…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Прояв негативних емоцій тягне за собою катастрофічні наслідки, так як…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Негативні емоції здатні позбавити Вас…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Коли людина здатна керувати своїм емоційним станом, то вона…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Людина, що мислить позитивно дивиться на проблеми як на ...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uk-UA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39440" y="570016"/>
            <a:ext cx="74975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ДАВАЙТЕ </a:t>
            </a:r>
            <a:r>
              <a:rPr lang="uk-UA" dirty="0" smtClean="0"/>
              <a:t>ПРОАНАЛІЗУЄМО ДО ЧОГО ПРИЗВОДИТЬ ПРОЯВ НЕГАТИВНИХ ЕМОЦІЙ</a:t>
            </a:r>
          </a:p>
          <a:p>
            <a:r>
              <a:rPr lang="uk-UA" dirty="0" smtClean="0"/>
              <a:t> </a:t>
            </a:r>
            <a:endParaRPr lang="uk-UA" dirty="0" smtClean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81892" y="1425039"/>
            <a:ext cx="11162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b="1" dirty="0" smtClean="0">
                <a:solidFill>
                  <a:srgbClr val="00B050"/>
                </a:solidFill>
              </a:rPr>
              <a:t>ВПРАВА</a:t>
            </a:r>
            <a:r>
              <a:rPr lang="uk-UA" sz="1600" b="1" dirty="0" smtClean="0"/>
              <a:t>:</a:t>
            </a:r>
            <a:r>
              <a:rPr lang="uk-UA" sz="1600" dirty="0" smtClean="0"/>
              <a:t> </a:t>
            </a:r>
            <a:r>
              <a:rPr lang="uk-UA" sz="1600" dirty="0" smtClean="0"/>
              <a:t>Необхідно </a:t>
            </a:r>
            <a:r>
              <a:rPr lang="uk-UA" sz="1600" dirty="0" smtClean="0"/>
              <a:t>надати свої варіанти завершення речень</a:t>
            </a:r>
            <a:r>
              <a:rPr lang="uk-UA" sz="1600" dirty="0" smtClean="0"/>
              <a:t>. </a:t>
            </a:r>
            <a:r>
              <a:rPr lang="uk-UA" sz="1600" dirty="0" smtClean="0"/>
              <a:t>Після </a:t>
            </a:r>
            <a:r>
              <a:rPr lang="uk-UA" sz="1600" dirty="0" smtClean="0"/>
              <a:t>цього поділитися варіантами своїх відповідей з усією групою</a:t>
            </a:r>
            <a:r>
              <a:rPr lang="uk-UA" sz="1600" dirty="0" smtClean="0"/>
              <a:t>.</a:t>
            </a:r>
          </a:p>
          <a:p>
            <a:r>
              <a:rPr lang="uk-UA" sz="1600" dirty="0" smtClean="0"/>
              <a:t>   </a:t>
            </a:r>
            <a:endParaRPr lang="ru-RU" sz="1600" dirty="0" smtClean="0"/>
          </a:p>
          <a:p>
            <a:r>
              <a:rPr lang="ru-RU" sz="1600" dirty="0" err="1" smtClean="0"/>
              <a:t>Виконання</a:t>
            </a:r>
            <a:r>
              <a:rPr lang="ru-RU" sz="1600" dirty="0" smtClean="0"/>
              <a:t>:  </a:t>
            </a:r>
            <a:r>
              <a:rPr lang="ru-RU" sz="1600" dirty="0" err="1" smtClean="0"/>
              <a:t>розподіл</a:t>
            </a:r>
            <a:r>
              <a:rPr lang="ru-RU" sz="1600" dirty="0" smtClean="0"/>
              <a:t> </a:t>
            </a:r>
            <a:r>
              <a:rPr lang="ru-RU" sz="1600" dirty="0" err="1" smtClean="0"/>
              <a:t>студентів</a:t>
            </a:r>
            <a:r>
              <a:rPr lang="ru-RU" sz="1600" dirty="0" smtClean="0"/>
              <a:t> </a:t>
            </a:r>
            <a:r>
              <a:rPr lang="uk-UA" sz="1600" dirty="0" smtClean="0"/>
              <a:t>в пари</a:t>
            </a:r>
          </a:p>
          <a:p>
            <a:r>
              <a:rPr lang="uk-UA" sz="1600" dirty="0" smtClean="0"/>
              <a:t>Час 1: 5 хвилин в парах</a:t>
            </a:r>
          </a:p>
          <a:p>
            <a:r>
              <a:rPr lang="uk-UA" sz="1600" dirty="0" smtClean="0"/>
              <a:t>Час 2: 5 хвилин на загальне обговорення усіх варіантів</a:t>
            </a:r>
            <a:endParaRPr lang="uk-UA" sz="1600" dirty="0" smtClean="0"/>
          </a:p>
        </p:txBody>
      </p:sp>
      <p:pic>
        <p:nvPicPr>
          <p:cNvPr id="8" name="Google Shape;14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8;p27"/>
          <p:cNvSpPr/>
          <p:nvPr/>
        </p:nvSpPr>
        <p:spPr>
          <a:xfrm>
            <a:off x="9464634" y="725691"/>
            <a:ext cx="2727365" cy="2670651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;p27"/>
          <p:cNvSpPr/>
          <p:nvPr/>
        </p:nvSpPr>
        <p:spPr>
          <a:xfrm>
            <a:off x="615538" y="3071068"/>
            <a:ext cx="2727365" cy="2670651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5" y="688770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>
                <a:solidFill>
                  <a:srgbClr val="FFC000"/>
                </a:solidFill>
              </a:rPr>
              <a:t>ДУМКА ЕКСПЕРТА </a:t>
            </a:r>
            <a:r>
              <a:rPr lang="en-US" b="1" dirty="0" smtClean="0">
                <a:solidFill>
                  <a:schemeClr val="tx1"/>
                </a:solidFill>
              </a:rPr>
              <a:t>GO</a:t>
            </a:r>
            <a:r>
              <a:rPr lang="en-US" b="1" dirty="0" smtClean="0">
                <a:solidFill>
                  <a:srgbClr val="FFC000"/>
                </a:solidFill>
              </a:rPr>
              <a:t>IT</a:t>
            </a:r>
            <a:endParaRPr lang="ru-RU" b="1" dirty="0" smtClean="0">
              <a:solidFill>
                <a:srgbClr val="FFC000"/>
              </a:solidFill>
            </a:endParaRPr>
          </a:p>
          <a:p>
            <a:endParaRPr lang="ru-RU" dirty="0"/>
          </a:p>
        </p:txBody>
      </p:sp>
      <p:pic>
        <p:nvPicPr>
          <p:cNvPr id="3" name="Рисунок 2" descr="indicacao-nivel2-Insite-Telecom-Parceria-ilustra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970" y="1342958"/>
            <a:ext cx="8344735" cy="51933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5952" y="2208810"/>
            <a:ext cx="78117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uk-UA" dirty="0" smtClean="0"/>
              <a:t>Якщо людина розгнівана чи роздратована, то вона не може… донести</a:t>
            </a:r>
            <a:endParaRPr lang="en-US" dirty="0" smtClean="0"/>
          </a:p>
          <a:p>
            <a:pPr marL="342900" indent="-342900"/>
            <a:r>
              <a:rPr lang="en-US" dirty="0" smtClean="0"/>
              <a:t>       </a:t>
            </a:r>
            <a:r>
              <a:rPr lang="uk-UA" dirty="0" smtClean="0"/>
              <a:t> свою точку зору</a:t>
            </a:r>
            <a:r>
              <a:rPr lang="ru-RU" dirty="0" smtClean="0"/>
              <a:t>, </a:t>
            </a:r>
            <a:r>
              <a:rPr lang="uk-UA" dirty="0" smtClean="0"/>
              <a:t>бо в такі моменти свідомість забруднена емоційним брудом, що заважає думати.</a:t>
            </a:r>
          </a:p>
          <a:p>
            <a:pPr marL="342900" indent="-342900"/>
            <a:endParaRPr lang="uk-UA" dirty="0" smtClean="0"/>
          </a:p>
          <a:p>
            <a:pPr marL="342900" indent="-342900">
              <a:buAutoNum type="arabicPeriod" startAt="2"/>
            </a:pPr>
            <a:r>
              <a:rPr lang="uk-UA" dirty="0" smtClean="0"/>
              <a:t>Якщо людина розгнівана чи роздратована, то вона може…приймати невірні рішення.</a:t>
            </a:r>
          </a:p>
          <a:p>
            <a:pPr marL="342900" indent="-342900"/>
            <a:r>
              <a:rPr lang="uk-UA" dirty="0" smtClean="0"/>
              <a:t> </a:t>
            </a:r>
          </a:p>
          <a:p>
            <a:pPr marL="342900" indent="-342900"/>
            <a:r>
              <a:rPr lang="uk-UA" dirty="0" smtClean="0"/>
              <a:t>3.    Прояв негативних емоцій тягне за собою катастрофічні наслідки, так як…руйнування вашого життя </a:t>
            </a:r>
          </a:p>
          <a:p>
            <a:pPr marL="342900" indent="-342900"/>
            <a:r>
              <a:rPr lang="uk-UA" dirty="0" smtClean="0"/>
              <a:t>4.    Негативні емоції здатні позбавити Вас… всього: здоров’я, життя, грошей, репутації та щастя. </a:t>
            </a:r>
          </a:p>
          <a:p>
            <a:pPr marL="342900" indent="-342900"/>
            <a:r>
              <a:rPr lang="uk-UA" dirty="0" smtClean="0"/>
              <a:t>5.    Коли людина здатна керувати своїм емоційним станом, то вона… здорова і весела, радіє життю</a:t>
            </a:r>
          </a:p>
          <a:p>
            <a:pPr marL="342900" indent="-342900"/>
            <a:r>
              <a:rPr lang="uk-UA" dirty="0" smtClean="0"/>
              <a:t>6.    Людина, що мислить позитивно дивиться на проблеми як на ... нову сходинку для свого розвитку, дивиться на них під кутом нових можливостей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1740500" y="456877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uk-UA" sz="2000" b="1" dirty="0" smtClean="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ТЕХНІКА КЕРУВАННЯ СВОЇМИ ЕМОЦІЯМИ “</a:t>
            </a:r>
            <a:r>
              <a:rPr lang="uk-UA" sz="2000" b="1" dirty="0" smtClean="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ІМРЕ”</a:t>
            </a:r>
            <a:endParaRPr sz="2000" b="1" dirty="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9590813" y="725692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2540" y="2873828"/>
            <a:ext cx="957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 smtClean="0"/>
              <a:t>В</a:t>
            </a:r>
            <a:r>
              <a:rPr lang="uk-UA" sz="1800" dirty="0" smtClean="0"/>
              <a:t>иконується за формулою</a:t>
            </a:r>
            <a:r>
              <a:rPr lang="uk-UA" sz="1800" dirty="0" smtClean="0"/>
              <a:t> </a:t>
            </a:r>
            <a:r>
              <a:rPr lang="uk-UA" sz="1800" dirty="0" smtClean="0"/>
              <a:t>: </a:t>
            </a:r>
            <a:r>
              <a:rPr lang="uk-UA" sz="1800" dirty="0" smtClean="0"/>
              <a:t>ІНФОРМАЦІЯ </a:t>
            </a:r>
            <a:r>
              <a:rPr lang="uk-UA" sz="1800" dirty="0" smtClean="0"/>
              <a:t>– </a:t>
            </a:r>
            <a:r>
              <a:rPr lang="uk-UA" sz="1800" dirty="0" smtClean="0"/>
              <a:t>МОНТАЖ – РОЗВИТОК ПОДІЙ </a:t>
            </a:r>
            <a:r>
              <a:rPr lang="uk-UA" sz="1800" dirty="0" smtClean="0"/>
              <a:t>– </a:t>
            </a:r>
            <a:r>
              <a:rPr lang="uk-UA" sz="1800" dirty="0" smtClean="0"/>
              <a:t>ЕМОЦІЯ </a:t>
            </a:r>
            <a:endParaRPr lang="ru-RU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44435" y="4215740"/>
            <a:ext cx="84032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 smtClean="0"/>
              <a:t>Ця формула базується на тому, що будь-який емоційний стан – це наслідок.</a:t>
            </a:r>
          </a:p>
          <a:p>
            <a:r>
              <a:rPr lang="uk-UA" sz="1800" dirty="0" smtClean="0"/>
              <a:t> А причиною всього, що трапляється у твоєму житті – є саме ти.</a:t>
            </a:r>
          </a:p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34389" y="5807034"/>
            <a:ext cx="3100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Детальніше на наступних слайдах.</a:t>
            </a:r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1268" y="571879"/>
            <a:ext cx="1097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dirty="0" smtClean="0">
                <a:solidFill>
                  <a:srgbClr val="7030A0"/>
                </a:solidFill>
              </a:rPr>
              <a:t>НФОРМАЦІЯ</a:t>
            </a:r>
            <a:r>
              <a:rPr lang="uk-UA" dirty="0" smtClean="0">
                <a:solidFill>
                  <a:srgbClr val="7030A0"/>
                </a:solidFill>
              </a:rPr>
              <a:t> </a:t>
            </a:r>
            <a:r>
              <a:rPr lang="uk-UA" dirty="0" smtClean="0"/>
              <a:t>–  спочатку людина отримує інформацію з навколишнього середовища</a:t>
            </a:r>
            <a:r>
              <a:rPr lang="uk-UA" dirty="0" smtClean="0"/>
              <a:t>. Будь-яке явище – це інформація для мозку. </a:t>
            </a:r>
            <a:endParaRPr lang="uk-UA" dirty="0" smtClean="0"/>
          </a:p>
          <a:p>
            <a:pPr>
              <a:lnSpc>
                <a:spcPct val="150000"/>
              </a:lnSpc>
            </a:pPr>
            <a:endParaRPr lang="uk-UA" b="1" dirty="0" smtClean="0"/>
          </a:p>
          <a:p>
            <a:pPr>
              <a:lnSpc>
                <a:spcPct val="150000"/>
              </a:lnSpc>
            </a:pPr>
            <a:r>
              <a:rPr lang="uk-UA" b="1" dirty="0" smtClean="0">
                <a:solidFill>
                  <a:srgbClr val="7030A0"/>
                </a:solidFill>
              </a:rPr>
              <a:t>МОНТАЖ</a:t>
            </a:r>
            <a:r>
              <a:rPr lang="uk-UA" b="1" dirty="0" smtClean="0">
                <a:solidFill>
                  <a:srgbClr val="7030A0"/>
                </a:solidFill>
              </a:rPr>
              <a:t>* </a:t>
            </a:r>
            <a:r>
              <a:rPr lang="uk-UA" dirty="0" smtClean="0"/>
              <a:t>-  далі відбувається монтаж -  </a:t>
            </a:r>
            <a:r>
              <a:rPr lang="uk-UA" dirty="0" smtClean="0"/>
              <a:t> це означає, як </a:t>
            </a:r>
            <a:r>
              <a:rPr lang="uk-UA" dirty="0" smtClean="0"/>
              <a:t>людина пояснила собі цю інформацію. </a:t>
            </a:r>
            <a:endParaRPr lang="uk-UA" dirty="0" smtClean="0"/>
          </a:p>
          <a:p>
            <a:pPr>
              <a:lnSpc>
                <a:spcPct val="150000"/>
              </a:lnSpc>
            </a:pPr>
            <a:endParaRPr lang="uk-UA" dirty="0" smtClean="0"/>
          </a:p>
          <a:p>
            <a:pPr>
              <a:lnSpc>
                <a:spcPct val="150000"/>
              </a:lnSpc>
            </a:pPr>
            <a:endParaRPr lang="uk-UA" dirty="0" smtClean="0"/>
          </a:p>
          <a:p>
            <a:pPr>
              <a:lnSpc>
                <a:spcPct val="150000"/>
              </a:lnSpc>
            </a:pPr>
            <a:endParaRPr lang="uk-UA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781297" y="1662546"/>
            <a:ext cx="65101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/>
              <a:t>*</a:t>
            </a:r>
            <a:r>
              <a:rPr lang="uk-UA" dirty="0" smtClean="0"/>
              <a:t> Коли ми одразу ж реагуємо на щось, то зовсім забуваємо про те, що </a:t>
            </a:r>
          </a:p>
          <a:p>
            <a:r>
              <a:rPr lang="uk-UA" dirty="0" smtClean="0"/>
              <a:t>  будь-яку інформацію можна зрозуміти і пояснити собі різними способами! </a:t>
            </a:r>
          </a:p>
          <a:p>
            <a:r>
              <a:rPr lang="uk-UA" dirty="0" smtClean="0"/>
              <a:t>  Завжди існує декілька </a:t>
            </a:r>
            <a:r>
              <a:rPr lang="uk-UA" dirty="0" smtClean="0"/>
              <a:t>варіантів </a:t>
            </a:r>
            <a:r>
              <a:rPr lang="ru-RU" dirty="0" smtClean="0"/>
              <a:t>монтажу </a:t>
            </a:r>
            <a:r>
              <a:rPr lang="uk-UA" dirty="0" smtClean="0"/>
              <a:t>інформації і </a:t>
            </a:r>
            <a:r>
              <a:rPr lang="uk-UA" dirty="0" smtClean="0"/>
              <a:t>вирішення питань</a:t>
            </a:r>
            <a:r>
              <a:rPr lang="uk-UA" dirty="0" smtClean="0"/>
              <a:t>.       </a:t>
            </a:r>
            <a:endParaRPr lang="uk-UA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68135" y="3806043"/>
            <a:ext cx="6448301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chemeClr val="lt1"/>
              </a:buClr>
              <a:buSzPts val="3200"/>
            </a:pPr>
            <a:r>
              <a:rPr lang="uk-UA" dirty="0" smtClean="0"/>
              <a:t>1. Можна повернутися назад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2. Можна поїхати </a:t>
            </a:r>
            <a:r>
              <a:rPr lang="uk-UA" dirty="0" smtClean="0"/>
              <a:t>по бездоріжжю, </a:t>
            </a:r>
            <a:r>
              <a:rPr lang="uk-UA" dirty="0" smtClean="0"/>
              <a:t>по полю 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3. Можна залишити коня і піти наліво пішки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4. Можна побудувати повітряну кулю і полетіти 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5. Можна скористатися чарівною паличкою або килимом-літаком 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6. Можна взагалі нікуди не їхати, а вирішити всі </a:t>
            </a:r>
            <a:r>
              <a:rPr lang="uk-UA" dirty="0" smtClean="0"/>
              <a:t>питання </a:t>
            </a:r>
            <a:r>
              <a:rPr lang="uk-UA" dirty="0" smtClean="0"/>
              <a:t>по </a:t>
            </a:r>
            <a:r>
              <a:rPr lang="uk-UA" dirty="0" smtClean="0"/>
              <a:t>телефону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7. А зараз вигадайте свої варіанти, не менше 5!  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9" name="Рисунок 8" descr="2761404_orig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9" y="3656103"/>
            <a:ext cx="4817424" cy="27073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878775" y="2980706"/>
            <a:ext cx="12306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                                              </a:t>
            </a:r>
            <a:r>
              <a:rPr lang="uk-UA" b="1" dirty="0" smtClean="0"/>
              <a:t>В </a:t>
            </a:r>
            <a:r>
              <a:rPr lang="uk-UA" b="1" dirty="0" smtClean="0"/>
              <a:t>Три Дев'ятому Царстві було всього 3 варіанти шляху</a:t>
            </a:r>
            <a:r>
              <a:rPr lang="uk-UA" b="1" dirty="0" smtClean="0"/>
              <a:t>.  Насправді </a:t>
            </a:r>
            <a:r>
              <a:rPr lang="uk-UA" b="1" dirty="0" smtClean="0"/>
              <a:t>їх набагато більше. Все залежить від нас</a:t>
            </a:r>
            <a:r>
              <a:rPr lang="uk-UA" dirty="0" smtClean="0"/>
              <a:t>!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436914" y="2671948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Дивись яскравий приклад :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74BB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/>
          <p:cNvPicPr preferRelativeResize="0"/>
          <p:nvPr/>
        </p:nvPicPr>
        <p:blipFill rotWithShape="1">
          <a:blip r:embed="rId3">
            <a:alphaModFix/>
          </a:blip>
          <a:srcRect t="22999" b="22999"/>
          <a:stretch/>
        </p:blipFill>
        <p:spPr>
          <a:xfrm>
            <a:off x="0" y="1234350"/>
            <a:ext cx="12192005" cy="43893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/>
          <p:nvPr/>
        </p:nvSpPr>
        <p:spPr>
          <a:xfrm>
            <a:off x="751110" y="195735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2"/>
          <p:cNvSpPr/>
          <p:nvPr/>
        </p:nvSpPr>
        <p:spPr>
          <a:xfrm>
            <a:off x="1351260" y="2179320"/>
            <a:ext cx="8971200" cy="24993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2"/>
          <p:cNvSpPr txBox="1"/>
          <p:nvPr/>
        </p:nvSpPr>
        <p:spPr>
          <a:xfrm>
            <a:off x="1351250" y="3148700"/>
            <a:ext cx="95715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rPr lang="id-ID" sz="4000" dirty="0"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en-US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3</a:t>
            </a:r>
            <a:r>
              <a:rPr lang="id-ID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. Емоцій</a:t>
            </a:r>
            <a:r>
              <a:rPr lang="ru-RU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на </a:t>
            </a:r>
            <a:r>
              <a:rPr lang="ru-RU" sz="4000" dirty="0" err="1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грамотність</a:t>
            </a:r>
            <a:endParaRPr lang="ru-RU" sz="4000" dirty="0" smtClean="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endParaRPr lang="uk-UA" sz="3000" dirty="0" smtClean="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90" name="Google Shape;90;p22"/>
          <p:cNvSpPr txBox="1"/>
          <p:nvPr/>
        </p:nvSpPr>
        <p:spPr>
          <a:xfrm>
            <a:off x="4469160" y="3886492"/>
            <a:ext cx="27354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8460" y="2477047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-любого-негатива-вычти-позитив.jpg"/>
          <p:cNvPicPr>
            <a:picLocks noChangeAspect="1"/>
          </p:cNvPicPr>
          <p:nvPr/>
        </p:nvPicPr>
        <p:blipFill>
          <a:blip r:embed="rId2"/>
          <a:srcRect b="14151"/>
          <a:stretch>
            <a:fillRect/>
          </a:stretch>
        </p:blipFill>
        <p:spPr>
          <a:xfrm>
            <a:off x="5982901" y="3598224"/>
            <a:ext cx="5844922" cy="29332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163781" y="2565070"/>
            <a:ext cx="9007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                     </a:t>
            </a:r>
            <a:r>
              <a:rPr lang="uk-UA" sz="2000" dirty="0" smtClean="0"/>
              <a:t>НЕОБХІДНО ЗРОБИТИ ЦЕ НАЙПОЗИТИВНІШИМ СПОСОБОМ! </a:t>
            </a:r>
          </a:p>
          <a:p>
            <a:r>
              <a:rPr lang="uk-UA" sz="2000" dirty="0" smtClean="0"/>
              <a:t> </a:t>
            </a:r>
            <a:r>
              <a:rPr lang="uk-UA" sz="2000" dirty="0" smtClean="0"/>
              <a:t>                                      Знайти позитивне у будь-якій ситуації 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443845" y="1460665"/>
            <a:ext cx="4836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/>
              <a:t>Головне правило монтажу інформації: </a:t>
            </a:r>
            <a:endParaRPr lang="ru-RU" sz="2000" dirty="0"/>
          </a:p>
        </p:txBody>
      </p:sp>
      <p:pic>
        <p:nvPicPr>
          <p:cNvPr id="5" name="Google Shape;14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26"/>
          <p:cNvSpPr/>
          <p:nvPr/>
        </p:nvSpPr>
        <p:spPr>
          <a:xfrm>
            <a:off x="938152" y="3040083"/>
            <a:ext cx="3503220" cy="3253839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6;p26"/>
          <p:cNvSpPr/>
          <p:nvPr/>
        </p:nvSpPr>
        <p:spPr>
          <a:xfrm>
            <a:off x="2766951" y="1674421"/>
            <a:ext cx="2303812" cy="2173185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21922" y="1467200"/>
            <a:ext cx="894211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dirty="0" smtClean="0">
                <a:solidFill>
                  <a:srgbClr val="7030A0"/>
                </a:solidFill>
              </a:rPr>
              <a:t>РОЗВИТОК ПОДІЙ </a:t>
            </a:r>
            <a:r>
              <a:rPr lang="uk-UA" dirty="0" smtClean="0"/>
              <a:t>-  відповідаємо </a:t>
            </a:r>
            <a:r>
              <a:rPr lang="uk-UA" dirty="0" smtClean="0"/>
              <a:t>на питання і прораховуємо ситуацію наперед:</a:t>
            </a: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dirty="0" smtClean="0"/>
              <a:t>                                   </a:t>
            </a:r>
            <a:r>
              <a:rPr lang="uk-UA" dirty="0" smtClean="0"/>
              <a:t>- </a:t>
            </a:r>
            <a:r>
              <a:rPr lang="uk-UA" dirty="0" smtClean="0"/>
              <a:t>Який розвиток ситуації для мене буде найкращім</a:t>
            </a:r>
            <a:r>
              <a:rPr lang="uk-UA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 </a:t>
            </a:r>
            <a:r>
              <a:rPr lang="uk-UA" dirty="0" smtClean="0"/>
              <a:t>                                  - Яка моя ціль?  </a:t>
            </a: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dirty="0" smtClean="0"/>
              <a:t>                                   </a:t>
            </a:r>
            <a:r>
              <a:rPr lang="uk-UA" dirty="0" smtClean="0"/>
              <a:t>- </a:t>
            </a:r>
            <a:r>
              <a:rPr lang="uk-UA" dirty="0" smtClean="0"/>
              <a:t>Який емоційний стан мене призведе до бажаного результату? 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                                   </a:t>
            </a:r>
            <a:r>
              <a:rPr lang="uk-UA" dirty="0" smtClean="0"/>
              <a:t>- </a:t>
            </a:r>
            <a:r>
              <a:rPr lang="uk-UA" dirty="0" smtClean="0"/>
              <a:t>Як мене сприймають інші люди у даній ситуації? А як мені потрібно?</a:t>
            </a:r>
          </a:p>
          <a:p>
            <a:pPr>
              <a:lnSpc>
                <a:spcPct val="150000"/>
              </a:lnSpc>
            </a:pP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b="1" dirty="0" smtClean="0">
                <a:solidFill>
                  <a:srgbClr val="7030A0"/>
                </a:solidFill>
              </a:rPr>
              <a:t>ЕМОЦІЯ</a:t>
            </a:r>
            <a:r>
              <a:rPr lang="uk-UA" dirty="0" smtClean="0">
                <a:solidFill>
                  <a:srgbClr val="7030A0"/>
                </a:solidFill>
              </a:rPr>
              <a:t> </a:t>
            </a:r>
            <a:r>
              <a:rPr lang="uk-UA" dirty="0" smtClean="0"/>
              <a:t>– Які саме емоції </a:t>
            </a:r>
            <a:r>
              <a:rPr lang="uk-UA" dirty="0" smtClean="0"/>
              <a:t>мені потрібно </a:t>
            </a:r>
            <a:r>
              <a:rPr lang="uk-UA" dirty="0" smtClean="0"/>
              <a:t>зараз </a:t>
            </a:r>
            <a:r>
              <a:rPr lang="uk-UA" dirty="0" smtClean="0"/>
              <a:t>проявити, щоб дійти до бажаного розвитку подій?</a:t>
            </a:r>
          </a:p>
          <a:p>
            <a:pPr>
              <a:lnSpc>
                <a:spcPct val="150000"/>
              </a:lnSpc>
            </a:pPr>
            <a:r>
              <a:rPr lang="uk-UA" dirty="0" smtClean="0"/>
              <a:t> </a:t>
            </a:r>
            <a:r>
              <a:rPr lang="uk-UA" dirty="0" smtClean="0"/>
              <a:t>                  І проявляєте потрібні емоції.</a:t>
            </a:r>
            <a:endParaRPr lang="uk-UA" dirty="0" smtClean="0"/>
          </a:p>
          <a:p>
            <a:pPr>
              <a:lnSpc>
                <a:spcPct val="150000"/>
              </a:lnSpc>
            </a:pP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dirty="0" smtClean="0"/>
              <a:t>В цей момент ви розумієте, що, наприклад, прояв агресії, ніяк не вплине на примирення у конфлікті</a:t>
            </a:r>
            <a:r>
              <a:rPr lang="uk-UA" dirty="0" smtClean="0"/>
              <a:t>,  </a:t>
            </a:r>
            <a:r>
              <a:rPr lang="uk-UA" dirty="0" smtClean="0"/>
              <a:t>якщо саме </a:t>
            </a:r>
            <a:r>
              <a:rPr lang="uk-UA" dirty="0" smtClean="0"/>
              <a:t>примирення є </a:t>
            </a:r>
            <a:r>
              <a:rPr lang="uk-UA" dirty="0" smtClean="0"/>
              <a:t>вашою ціллю. Тобто ви приймаєте рішення, що зберігання спокою для вас буде найефективнішим </a:t>
            </a:r>
            <a:r>
              <a:rPr lang="uk-UA" dirty="0" smtClean="0"/>
              <a:t>варіантом і </a:t>
            </a:r>
            <a:r>
              <a:rPr lang="uk-UA" dirty="0" smtClean="0"/>
              <a:t>починаєте діяти у фокусі своєї цілі, </a:t>
            </a:r>
            <a:endParaRPr lang="uk-UA" dirty="0" smtClean="0"/>
          </a:p>
          <a:p>
            <a:pPr>
              <a:lnSpc>
                <a:spcPct val="150000"/>
              </a:lnSpc>
            </a:pPr>
            <a:r>
              <a:rPr lang="uk-UA" b="1" dirty="0" smtClean="0"/>
              <a:t>усвідомлено </a:t>
            </a:r>
            <a:r>
              <a:rPr lang="uk-UA" b="1" dirty="0" smtClean="0"/>
              <a:t>проявляючи обрані вами емоції. </a:t>
            </a:r>
          </a:p>
          <a:p>
            <a:pPr>
              <a:lnSpc>
                <a:spcPct val="150000"/>
              </a:lnSpc>
            </a:pPr>
            <a:endParaRPr lang="uk-UA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9423" y="831273"/>
            <a:ext cx="7332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Розбираємо формулу далі: ІНФОРМАЦІЯ </a:t>
            </a:r>
            <a:r>
              <a:rPr lang="uk-UA" dirty="0" smtClean="0"/>
              <a:t>– МОНТАЖ – РОЗВИТОК ПОДІЙ – ЕМОЦІЯ</a:t>
            </a:r>
            <a:endParaRPr lang="ru-RU" dirty="0"/>
          </a:p>
        </p:txBody>
      </p:sp>
      <p:pic>
        <p:nvPicPr>
          <p:cNvPr id="5" name="Google Shape;14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8;p27"/>
          <p:cNvSpPr/>
          <p:nvPr/>
        </p:nvSpPr>
        <p:spPr>
          <a:xfrm>
            <a:off x="9590813" y="725692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paris-5-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70" y="1122756"/>
            <a:ext cx="3479470" cy="5213717"/>
          </a:xfrm>
          <a:prstGeom prst="rect">
            <a:avLst/>
          </a:prstGeom>
        </p:spPr>
      </p:pic>
      <p:sp>
        <p:nvSpPr>
          <p:cNvPr id="136" name="Google Shape;136;p26"/>
          <p:cNvSpPr/>
          <p:nvPr/>
        </p:nvSpPr>
        <p:spPr>
          <a:xfrm>
            <a:off x="9460185" y="844446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081" y="447929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915087" y="290521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69921" y="2690690"/>
            <a:ext cx="6096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 Що головне для себе </a:t>
            </a:r>
            <a:r>
              <a:rPr lang="uk-UA" dirty="0" smtClean="0"/>
              <a:t>В</a:t>
            </a:r>
            <a:r>
              <a:rPr lang="uk-UA" dirty="0" smtClean="0"/>
              <a:t>и зрозуміли з почутого?</a:t>
            </a:r>
            <a:endParaRPr lang="uk-UA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Яку </a:t>
            </a:r>
            <a:r>
              <a:rPr lang="uk-UA" dirty="0" smtClean="0"/>
              <a:t>найсильнішу емоцію </a:t>
            </a:r>
            <a:r>
              <a:rPr lang="uk-UA" dirty="0" smtClean="0"/>
              <a:t>і в якій ситуації </a:t>
            </a:r>
            <a:r>
              <a:rPr lang="uk-UA" dirty="0" smtClean="0"/>
              <a:t>Ви відчували </a:t>
            </a:r>
            <a:r>
              <a:rPr lang="uk-UA" dirty="0" smtClean="0"/>
              <a:t>коли-небудь у своєму </a:t>
            </a:r>
            <a:r>
              <a:rPr lang="uk-UA" dirty="0" smtClean="0"/>
              <a:t>житті.  </a:t>
            </a:r>
            <a:r>
              <a:rPr lang="uk-UA" dirty="0" smtClean="0"/>
              <a:t>Як Ви її </a:t>
            </a:r>
            <a:r>
              <a:rPr lang="uk-UA" dirty="0" smtClean="0"/>
              <a:t>проявляли? До </a:t>
            </a:r>
            <a:r>
              <a:rPr lang="uk-UA" dirty="0" smtClean="0"/>
              <a:t>чого це призвело</a:t>
            </a:r>
            <a:r>
              <a:rPr lang="uk-UA" dirty="0" smtClean="0"/>
              <a:t>?</a:t>
            </a:r>
          </a:p>
          <a:p>
            <a:pPr marL="342900" indent="-342900">
              <a:lnSpc>
                <a:spcPct val="150000"/>
              </a:lnSpc>
            </a:pPr>
            <a:r>
              <a:rPr lang="uk-UA" dirty="0" smtClean="0"/>
              <a:t> </a:t>
            </a:r>
            <a:r>
              <a:rPr lang="uk-UA" dirty="0" smtClean="0"/>
              <a:t>3.     Я</a:t>
            </a:r>
            <a:r>
              <a:rPr lang="uk-UA" dirty="0" smtClean="0"/>
              <a:t>к </a:t>
            </a:r>
            <a:r>
              <a:rPr lang="uk-UA" dirty="0" smtClean="0"/>
              <a:t>можна було б вчинити в цій ситуації інакше. Який би Ви могли отримати результат інакший</a:t>
            </a:r>
            <a:r>
              <a:rPr lang="uk-UA" dirty="0" smtClean="0"/>
              <a:t>?   </a:t>
            </a:r>
            <a:endParaRPr lang="uk-UA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42013" y="1140031"/>
            <a:ext cx="6020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Для того, щоб зрозуміти як діє наша формула, пропонуємо подивитись відео за посиланням:</a:t>
            </a: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106390" y="1935678"/>
            <a:ext cx="4370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Після перегляду відео дайте відповіді на питання: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583876" y="4655128"/>
            <a:ext cx="6555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b="1" dirty="0" smtClean="0">
                <a:solidFill>
                  <a:srgbClr val="00B050"/>
                </a:solidFill>
              </a:rPr>
              <a:t>ВПРАВА:</a:t>
            </a:r>
            <a:r>
              <a:rPr lang="uk-UA" sz="1600" b="1" dirty="0" smtClean="0"/>
              <a:t> на питання 3 необхідно вигадати 8 варіантів     відповідей і проаналізувати 8 варіантів наслідків і результатів.</a:t>
            </a:r>
          </a:p>
          <a:p>
            <a:r>
              <a:rPr lang="uk-UA" dirty="0" smtClean="0"/>
              <a:t>Виконання: в парах</a:t>
            </a:r>
          </a:p>
          <a:p>
            <a:r>
              <a:rPr lang="uk-UA" dirty="0" smtClean="0"/>
              <a:t>Час виконання в парах: 10 хвилин по 5 хвилин на кожного в парі</a:t>
            </a:r>
          </a:p>
          <a:p>
            <a:r>
              <a:rPr lang="uk-UA" dirty="0" smtClean="0"/>
              <a:t>Час обговорення результатів в групі: 10 хвилин.   </a:t>
            </a:r>
            <a:endParaRPr lang="ru-RU" dirty="0"/>
          </a:p>
        </p:txBody>
      </p:sp>
      <p:sp>
        <p:nvSpPr>
          <p:cNvPr id="13" name="Google Shape;136;p26"/>
          <p:cNvSpPr/>
          <p:nvPr/>
        </p:nvSpPr>
        <p:spPr>
          <a:xfrm>
            <a:off x="8419607" y="2505693"/>
            <a:ext cx="3503220" cy="3253839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9412" y="3051959"/>
            <a:ext cx="92063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 smtClean="0"/>
          </a:p>
          <a:p>
            <a:endParaRPr lang="uk-UA" dirty="0" smtClean="0"/>
          </a:p>
          <a:p>
            <a:r>
              <a:rPr lang="uk-UA" dirty="0" smtClean="0"/>
              <a:t> </a:t>
            </a:r>
            <a:r>
              <a:rPr lang="uk-UA" sz="1800" dirty="0" smtClean="0"/>
              <a:t>Що саме цінне сьогодні я знайшов для себе і що беру із собою в подальше життя?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62597" y="1757549"/>
            <a:ext cx="420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b="1" spc="600" dirty="0" smtClean="0"/>
              <a:t>ГРУПОВИЙ ЧЕЛЕНДЖ</a:t>
            </a:r>
          </a:p>
          <a:p>
            <a:endParaRPr lang="ru-RU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97528" y="4619501"/>
            <a:ext cx="99373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Рекомендація до виконання: відповідати починає один учасник і обирає наступного учасника, якому передає слово. </a:t>
            </a:r>
          </a:p>
          <a:p>
            <a:r>
              <a:rPr lang="uk-UA" dirty="0" smtClean="0"/>
              <a:t>Таким чином відповісти повинні всі студенти групи. </a:t>
            </a:r>
          </a:p>
          <a:p>
            <a:endParaRPr lang="ru-RU" dirty="0"/>
          </a:p>
        </p:txBody>
      </p:sp>
      <p:sp>
        <p:nvSpPr>
          <p:cNvPr id="15" name="Google Shape;136;p26"/>
          <p:cNvSpPr/>
          <p:nvPr/>
        </p:nvSpPr>
        <p:spPr>
          <a:xfrm>
            <a:off x="451262" y="3354779"/>
            <a:ext cx="3503220" cy="3253839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8789" y="2624447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Дайте відповідь на питання</a:t>
            </a:r>
            <a:r>
              <a:rPr lang="uk-UA" dirty="0" smtClean="0"/>
              <a:t>: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0077" y="2078182"/>
            <a:ext cx="5791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ГРУПОВЕ ВИКОНАННЯ ФОРМУЛИ ЕФЕКТИВНОГО НАВЧАННЯ 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3766" y="3063833"/>
            <a:ext cx="11787201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dirty="0" smtClean="0"/>
              <a:t>Що я сьогодні зрозумів і </a:t>
            </a:r>
            <a:r>
              <a:rPr lang="uk-UA" sz="1600" dirty="0" err="1" smtClean="0"/>
              <a:t>запам</a:t>
            </a:r>
            <a:r>
              <a:rPr lang="en-US" sz="1600" dirty="0" smtClean="0"/>
              <a:t>’</a:t>
            </a:r>
            <a:r>
              <a:rPr lang="uk-UA" sz="1600" dirty="0" err="1" smtClean="0"/>
              <a:t>ятав</a:t>
            </a:r>
            <a:r>
              <a:rPr lang="uk-UA" sz="1600" dirty="0" smtClean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dirty="0" smtClean="0"/>
              <a:t>Де я зможу це впровадити у своєму житті?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dirty="0" smtClean="0"/>
              <a:t>З ким я можу поділитися цією інформацією? (знайти 5 друзів і поділитися з ними новими знаннями) </a:t>
            </a:r>
            <a:endParaRPr lang="en-US" sz="1600" dirty="0" smtClean="0"/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uk-UA" sz="1600" dirty="0" smtClean="0"/>
              <a:t>Щоб </a:t>
            </a:r>
            <a:r>
              <a:rPr lang="uk-UA" sz="1600" dirty="0" err="1" smtClean="0"/>
              <a:t>запам</a:t>
            </a:r>
            <a:r>
              <a:rPr lang="en-US" sz="1600" dirty="0" smtClean="0"/>
              <a:t>’</a:t>
            </a:r>
            <a:r>
              <a:rPr lang="uk-UA" sz="1600" dirty="0" err="1" smtClean="0"/>
              <a:t>ятати</a:t>
            </a:r>
            <a:r>
              <a:rPr lang="uk-UA" sz="1600" dirty="0" smtClean="0"/>
              <a:t> назавжди, мені потрібно повторити це: через годину після заняття, завтра вранці, і через тиждень!  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uk-UA" sz="1600" dirty="0" smtClean="0"/>
              <a:t>Я завжди знаю, що коли я прикладаю до чогось свої зусилля та намагаюся зробити все якнайкраще, </a:t>
            </a:r>
          </a:p>
          <a:p>
            <a:pPr marL="342900" indent="-342900">
              <a:lnSpc>
                <a:spcPct val="150000"/>
              </a:lnSpc>
            </a:pPr>
            <a:r>
              <a:rPr lang="uk-UA" sz="1600" dirty="0" smtClean="0"/>
              <a:t> </a:t>
            </a:r>
            <a:r>
              <a:rPr lang="uk-UA" sz="1600" dirty="0" smtClean="0"/>
              <a:t>     </a:t>
            </a:r>
            <a:r>
              <a:rPr lang="uk-UA" sz="1600" b="1" dirty="0" smtClean="0"/>
              <a:t>то в мене виходить все!!!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4" name="Google Shape;136;p26"/>
          <p:cNvSpPr/>
          <p:nvPr/>
        </p:nvSpPr>
        <p:spPr>
          <a:xfrm>
            <a:off x="7481455" y="2873828"/>
            <a:ext cx="3503220" cy="3253839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6;p26"/>
          <p:cNvSpPr/>
          <p:nvPr/>
        </p:nvSpPr>
        <p:spPr>
          <a:xfrm>
            <a:off x="1413164" y="1769423"/>
            <a:ext cx="3204358" cy="2895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16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826" y="459806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348840" y="463137"/>
            <a:ext cx="517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КОНТРОЛЬ  ЗДОБУТИХ  ЗНАНЬ</a:t>
            </a:r>
            <a:endParaRPr lang="ru-RU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2540" y="2909455"/>
            <a:ext cx="937468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uk-UA" sz="1600" dirty="0" smtClean="0"/>
              <a:t>В конспекті написати список із 30 речей, які вам подобаються і викликають позитивні емоції.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dirty="0" smtClean="0"/>
              <a:t>На протязі  наступного тижня використовувати у своєму житті техніку  </a:t>
            </a:r>
            <a:r>
              <a:rPr lang="uk-UA" dirty="0" smtClean="0"/>
              <a:t>“ІМРЕ”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dirty="0" smtClean="0"/>
              <a:t>Пройти тести і дізнатися рівень свого емоційного інтелекту  </a:t>
            </a:r>
          </a:p>
          <a:p>
            <a:pPr marL="342900" indent="-342900">
              <a:lnSpc>
                <a:spcPct val="150000"/>
              </a:lnSpc>
            </a:pPr>
            <a:r>
              <a:rPr lang="uk-UA" dirty="0" smtClean="0"/>
              <a:t>       </a:t>
            </a:r>
            <a:r>
              <a:rPr lang="en-US" dirty="0" smtClean="0">
                <a:hlinkClick r:id="rId2"/>
              </a:rPr>
              <a:t>https://testometrika.com/intellectual/test-golmana-on-emotional-intelligence/</a:t>
            </a:r>
            <a:r>
              <a:rPr lang="uk-UA" dirty="0" smtClean="0"/>
              <a:t> </a:t>
            </a:r>
          </a:p>
          <a:p>
            <a:pPr marL="342900" indent="-342900">
              <a:lnSpc>
                <a:spcPct val="150000"/>
              </a:lnSpc>
            </a:pPr>
            <a:r>
              <a:rPr lang="uk-UA" dirty="0" smtClean="0">
                <a:hlinkClick r:id="rId3"/>
              </a:rPr>
              <a:t>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psytests.org/emotional/hall-run.html</a:t>
            </a:r>
            <a:r>
              <a:rPr lang="uk-UA" dirty="0" smtClean="0"/>
              <a:t>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4" name="Google Shape;16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6;p26"/>
          <p:cNvSpPr/>
          <p:nvPr/>
        </p:nvSpPr>
        <p:spPr>
          <a:xfrm>
            <a:off x="8973788" y="4530436"/>
            <a:ext cx="3503220" cy="3253839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6;p26"/>
          <p:cNvSpPr/>
          <p:nvPr/>
        </p:nvSpPr>
        <p:spPr>
          <a:xfrm>
            <a:off x="1520042" y="2030681"/>
            <a:ext cx="1828800" cy="1793174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Рисунок 8" descr="Homework_web-640x64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141" y="183819"/>
            <a:ext cx="2649698" cy="26662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0738" y="3182587"/>
            <a:ext cx="5086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/>
              <a:t>ДЯКУЄМО ВАМ ЗА ПЛІДНУ ПРАЦЮ! </a:t>
            </a:r>
          </a:p>
          <a:p>
            <a:r>
              <a:rPr lang="uk-UA" sz="2000" dirty="0" smtClean="0"/>
              <a:t>ДО ЗУСТРІЧІ НА НАСТУПНОМУ УРОЦІ! </a:t>
            </a:r>
            <a:endParaRPr lang="ru-RU" sz="2000" dirty="0"/>
          </a:p>
        </p:txBody>
      </p:sp>
      <p:pic>
        <p:nvPicPr>
          <p:cNvPr id="4" name="Google Shape;16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575" y="213756"/>
            <a:ext cx="5819722" cy="18763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6;p26"/>
          <p:cNvSpPr/>
          <p:nvPr/>
        </p:nvSpPr>
        <p:spPr>
          <a:xfrm>
            <a:off x="7659585" y="2755074"/>
            <a:ext cx="3503220" cy="3253839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 descr="indicacao-nivel2-Insite-Telecom-Parceria-ilustraca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7084" y="1129202"/>
            <a:ext cx="8344735" cy="5193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554920856_w640_h640_stend-sogodni-na.jpg"/>
          <p:cNvPicPr>
            <a:picLocks noChangeAspect="1"/>
          </p:cNvPicPr>
          <p:nvPr/>
        </p:nvPicPr>
        <p:blipFill>
          <a:blip r:embed="rId2"/>
          <a:srcRect r="-156" b="63810"/>
          <a:stretch>
            <a:fillRect/>
          </a:stretch>
        </p:blipFill>
        <p:spPr>
          <a:xfrm>
            <a:off x="8229601" y="201882"/>
            <a:ext cx="3526971" cy="2297574"/>
          </a:xfrm>
          <a:prstGeom prst="rect">
            <a:avLst/>
          </a:prstGeom>
        </p:spPr>
      </p:pic>
      <p:pic>
        <p:nvPicPr>
          <p:cNvPr id="4" name="Google Shape;9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59301" y="2351315"/>
            <a:ext cx="1176315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700" dirty="0" smtClean="0">
                <a:solidFill>
                  <a:srgbClr val="FFC000"/>
                </a:solidFill>
              </a:rPr>
              <a:t>Розкриємо поняття емоційного інтелекту.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700" dirty="0" smtClean="0">
                <a:solidFill>
                  <a:srgbClr val="FFC000"/>
                </a:solidFill>
              </a:rPr>
              <a:t>Дізнаємося, які емоції існують і, які емоції найчастіше Ви проявляєте у своєму житті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700" dirty="0" smtClean="0">
                <a:solidFill>
                  <a:srgbClr val="FFC000"/>
                </a:solidFill>
              </a:rPr>
              <a:t>Дізнаємося про техніку керування своїми емоціями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uk-UA" sz="1700" dirty="0" smtClean="0">
                <a:solidFill>
                  <a:srgbClr val="FFC000"/>
                </a:solidFill>
              </a:rPr>
              <a:t>Для збільшення ефективності уроку застосуємо  </a:t>
            </a:r>
            <a:r>
              <a:rPr lang="uk-UA" sz="1700" dirty="0" smtClean="0">
                <a:solidFill>
                  <a:srgbClr val="FFC000"/>
                </a:solidFill>
              </a:rPr>
              <a:t>інструменти ефективного </a:t>
            </a:r>
            <a:r>
              <a:rPr lang="uk-UA" sz="1700" dirty="0" smtClean="0">
                <a:solidFill>
                  <a:srgbClr val="FFC000"/>
                </a:solidFill>
              </a:rPr>
              <a:t>навчання</a:t>
            </a:r>
            <a:endParaRPr lang="uk-UA" sz="1700" dirty="0" smtClean="0">
              <a:solidFill>
                <a:srgbClr val="FFC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700" dirty="0" smtClean="0">
                <a:solidFill>
                  <a:srgbClr val="FFC000"/>
                </a:solidFill>
              </a:rPr>
              <a:t>Виконаємо багато практичних завдань, завдяки яким Ви зможете використовувати нові знання у своєму житті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700" dirty="0" smtClean="0">
                <a:solidFill>
                  <a:srgbClr val="FFC000"/>
                </a:solidFill>
              </a:rPr>
              <a:t>Проведемо цей час із користю для себе і свого розвитку! </a:t>
            </a:r>
          </a:p>
          <a:p>
            <a:pPr marL="342900" indent="-342900">
              <a:lnSpc>
                <a:spcPct val="150000"/>
              </a:lnSpc>
            </a:pPr>
            <a:endParaRPr lang="uk-UA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25684" y="5545776"/>
            <a:ext cx="781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 smtClean="0">
                <a:solidFill>
                  <a:srgbClr val="FFC000"/>
                </a:solidFill>
              </a:rPr>
              <a:t>Отож, зробімо ще один важливий крок до свого успіху! Ми починаємо</a:t>
            </a:r>
            <a:r>
              <a:rPr lang="uk-UA" dirty="0" smtClean="0">
                <a:solidFill>
                  <a:srgbClr val="FFC000"/>
                </a:solidFill>
              </a:rPr>
              <a:t>!  </a:t>
            </a:r>
            <a:endParaRPr lang="ru-RU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3b550ecda5e28bc1239d7ad4987ec334.pn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6758" b="6758"/>
          <a:stretch>
            <a:fillRect/>
          </a:stretch>
        </p:blipFill>
        <p:spPr>
          <a:xfrm>
            <a:off x="545458" y="2648197"/>
            <a:ext cx="4881433" cy="2814451"/>
          </a:xfrm>
        </p:spPr>
      </p:pic>
      <p:sp>
        <p:nvSpPr>
          <p:cNvPr id="9" name="TextBox 8"/>
          <p:cNvSpPr txBox="1"/>
          <p:nvPr/>
        </p:nvSpPr>
        <p:spPr>
          <a:xfrm>
            <a:off x="5545777" y="2541320"/>
            <a:ext cx="600891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100" smtClean="0"/>
              <a:t>Ми відчуваємо емоції 24 години на добу, навіть коли спимо, але при цьому лише невелика частина людей здатна керувати  своїми емоціями. Ці люди є справжніми знавцями емоцій. Вони їх добре розуміють і справляються зі своїми почуттями.  А також вони добре розуміють  почуття та емоції інших людей. Про таких людей кажуть, що в них  </a:t>
            </a:r>
          </a:p>
          <a:p>
            <a:r>
              <a:rPr lang="uk-UA" sz="2100" smtClean="0"/>
              <a:t>високий рівень емоційного інтелекту. </a:t>
            </a:r>
            <a:endParaRPr lang="ru-RU" sz="21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623748" y="1683817"/>
            <a:ext cx="65710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smtClean="0"/>
              <a:t> </a:t>
            </a:r>
            <a:r>
              <a:rPr lang="uk-UA" sz="3000" b="1" dirty="0" smtClean="0"/>
              <a:t>РОЗДІЛ 1. ЕМОЦІЙНИЙ ІНТЕЛЕКТ</a:t>
            </a:r>
          </a:p>
        </p:txBody>
      </p:sp>
      <p:pic>
        <p:nvPicPr>
          <p:cNvPr id="11" name="Google Shape;9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201879" y="2288261"/>
            <a:ext cx="6044542" cy="70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d-ID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</a:t>
            </a:r>
            <a:r>
              <a:rPr lang="uk-UA" sz="4000" dirty="0" err="1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йний</a:t>
            </a:r>
            <a:r>
              <a:rPr lang="uk-UA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 інтелект  </a:t>
            </a:r>
            <a:r>
              <a:rPr lang="en-US" sz="4000" dirty="0" smtClean="0">
                <a:latin typeface="Fira Sans ExtraBold"/>
                <a:ea typeface="Fira Sans ExtraBold"/>
                <a:cs typeface="Fira Sans ExtraBold"/>
                <a:sym typeface="Fira Sans ExtraBold"/>
              </a:rPr>
              <a:t>EQ</a:t>
            </a:r>
            <a:endParaRPr lang="uk-UA" sz="4000" dirty="0" smtClean="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>
              <a:buClr>
                <a:schemeClr val="dk1"/>
              </a:buClr>
              <a:buSzPts val="1100"/>
            </a:pPr>
            <a:endParaRPr lang="uk-UA" sz="4000" dirty="0" smtClean="0">
              <a:latin typeface="Fira Sans ExtraBold"/>
              <a:sym typeface="Fira Sans Extra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uk-UA" sz="2000" dirty="0" smtClean="0"/>
              <a:t>Сума навичок і здібностей людини розпізнавати емоції, розуміти наміри, мотивацію і бажання інших людей і свої власні. Здатність керувати своїми емоціями і емоціями інших людей з метою вирішення практичних задач.</a:t>
            </a:r>
            <a:r>
              <a:rPr lang="ru-RU" sz="2000" dirty="0" smtClean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dirty="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4000" dirty="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cxnSp>
        <p:nvCxnSpPr>
          <p:cNvPr id="102" name="Google Shape;102;p23"/>
          <p:cNvCxnSpPr/>
          <p:nvPr/>
        </p:nvCxnSpPr>
        <p:spPr>
          <a:xfrm rot="10800000" flipH="1">
            <a:off x="2894258" y="5901020"/>
            <a:ext cx="5307900" cy="48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Рисунок 8" descr="смайлики-или-лица-с-множеством-различных-выражений-в-глянцевых-15921544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38" y="2410690"/>
            <a:ext cx="5876306" cy="29381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99460" y="1318162"/>
            <a:ext cx="546264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3400" b="1" dirty="0" smtClean="0"/>
          </a:p>
          <a:p>
            <a:endParaRPr lang="uk-UA" sz="3400" b="1" dirty="0" smtClean="0"/>
          </a:p>
          <a:p>
            <a:endParaRPr lang="ru-RU" sz="3400" dirty="0"/>
          </a:p>
        </p:txBody>
      </p:sp>
      <p:pic>
        <p:nvPicPr>
          <p:cNvPr id="6" name="Google Shape;9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emotional intelligence EDUGET Uk (1).jpg"/>
          <p:cNvPicPr>
            <a:picLocks noChangeAspect="1"/>
          </p:cNvPicPr>
          <p:nvPr/>
        </p:nvPicPr>
        <p:blipFill>
          <a:blip r:embed="rId3"/>
          <a:srcRect l="1463" t="17232" r="2220" b="2411"/>
          <a:stretch>
            <a:fillRect/>
          </a:stretch>
        </p:blipFill>
        <p:spPr>
          <a:xfrm>
            <a:off x="5807034" y="2975912"/>
            <a:ext cx="6080165" cy="3513608"/>
          </a:xfrm>
          <a:prstGeom prst="rect">
            <a:avLst/>
          </a:prstGeom>
        </p:spPr>
      </p:pic>
      <p:pic>
        <p:nvPicPr>
          <p:cNvPr id="9" name="Рисунок 8" descr="3765b473e9ea873b93c29e749197e5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3" y="1036492"/>
            <a:ext cx="5730775" cy="38205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56416" y="1638795"/>
            <a:ext cx="4251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IQ  </a:t>
            </a:r>
            <a:r>
              <a:rPr lang="ru-RU" sz="1800" dirty="0" smtClean="0"/>
              <a:t>- </a:t>
            </a:r>
            <a:r>
              <a:rPr lang="ru-RU" sz="1800" dirty="0" err="1" smtClean="0"/>
              <a:t>коефіцієнт</a:t>
            </a:r>
            <a:r>
              <a:rPr lang="ru-RU" sz="1800" dirty="0" smtClean="0"/>
              <a:t> </a:t>
            </a:r>
            <a:r>
              <a:rPr lang="ru-RU" sz="1800" dirty="0" err="1" smtClean="0"/>
              <a:t>розумового</a:t>
            </a:r>
            <a:r>
              <a:rPr lang="ru-RU" sz="1800" dirty="0" smtClean="0"/>
              <a:t> </a:t>
            </a:r>
            <a:r>
              <a:rPr lang="ru-RU" sz="1800" dirty="0" err="1" smtClean="0"/>
              <a:t>розвитку</a:t>
            </a:r>
            <a:r>
              <a:rPr lang="ru-RU" sz="1800" dirty="0" smtClean="0"/>
              <a:t> </a:t>
            </a:r>
          </a:p>
          <a:p>
            <a:r>
              <a:rPr lang="ru-RU" sz="1800" dirty="0" smtClean="0"/>
              <a:t>EQ  - </a:t>
            </a:r>
            <a:r>
              <a:rPr lang="ru-RU" sz="1800" dirty="0" err="1" smtClean="0"/>
              <a:t>коефіцієнт</a:t>
            </a:r>
            <a:r>
              <a:rPr lang="ru-RU" sz="1800" dirty="0" smtClean="0"/>
              <a:t> </a:t>
            </a:r>
            <a:r>
              <a:rPr lang="ru-RU" sz="1800" dirty="0" err="1" smtClean="0"/>
              <a:t>емоційного</a:t>
            </a:r>
            <a:r>
              <a:rPr lang="ru-RU" sz="1800" dirty="0" smtClean="0"/>
              <a:t> </a:t>
            </a:r>
            <a:r>
              <a:rPr lang="ru-RU" sz="1800" dirty="0" err="1" smtClean="0"/>
              <a:t>розвитку</a:t>
            </a:r>
            <a:endParaRPr lang="ru-RU" sz="1800" dirty="0" smtClean="0"/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44385" y="5248893"/>
            <a:ext cx="54761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500" b="1" dirty="0" smtClean="0"/>
              <a:t>Гармонійне поєднання </a:t>
            </a:r>
            <a:r>
              <a:rPr lang="en-US" sz="1500" b="1" dirty="0" smtClean="0"/>
              <a:t>IQ </a:t>
            </a:r>
            <a:r>
              <a:rPr lang="uk-UA" sz="1500" b="1" dirty="0" smtClean="0"/>
              <a:t>і </a:t>
            </a:r>
            <a:r>
              <a:rPr lang="en-US" sz="1500" b="1" dirty="0" smtClean="0"/>
              <a:t>EQ </a:t>
            </a:r>
            <a:r>
              <a:rPr lang="ru-RU" sz="1500" b="1" dirty="0" smtClean="0"/>
              <a:t> - </a:t>
            </a:r>
            <a:r>
              <a:rPr lang="uk-UA" sz="1500" b="1" dirty="0" smtClean="0"/>
              <a:t>призводить до успіху!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-15-638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3034" r="13034"/>
          <a:stretch>
            <a:fillRect/>
          </a:stretch>
        </p:blipFill>
        <p:spPr>
          <a:xfrm>
            <a:off x="1" y="0"/>
            <a:ext cx="5902036" cy="6858002"/>
          </a:xfrm>
        </p:spPr>
      </p:pic>
      <p:sp>
        <p:nvSpPr>
          <p:cNvPr id="4" name="TextBox 3"/>
          <p:cNvSpPr txBox="1"/>
          <p:nvPr/>
        </p:nvSpPr>
        <p:spPr>
          <a:xfrm>
            <a:off x="6175169" y="1472540"/>
            <a:ext cx="558140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b="1" dirty="0" smtClean="0">
                <a:solidFill>
                  <a:schemeClr val="bg1"/>
                </a:solidFill>
              </a:rPr>
              <a:t>     Які переваги ці важливі вміння </a:t>
            </a:r>
          </a:p>
          <a:p>
            <a:r>
              <a:rPr lang="uk-UA" sz="2200" b="1" dirty="0" smtClean="0">
                <a:solidFill>
                  <a:schemeClr val="bg1"/>
                </a:solidFill>
              </a:rPr>
              <a:t>                 дають людині?</a:t>
            </a:r>
          </a:p>
          <a:p>
            <a:endParaRPr lang="en-US" sz="22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uk-UA" sz="2200" b="1" dirty="0" smtClean="0">
                <a:solidFill>
                  <a:schemeClr val="bg1"/>
                </a:solidFill>
              </a:rPr>
              <a:t> </a:t>
            </a:r>
            <a:r>
              <a:rPr lang="uk-UA" sz="1800" b="1" dirty="0" smtClean="0">
                <a:solidFill>
                  <a:schemeClr val="bg1"/>
                </a:solidFill>
              </a:rPr>
              <a:t>розпізнання емоцій своїх та інших</a:t>
            </a:r>
            <a:r>
              <a:rPr lang="ru-RU" sz="1800" b="1" dirty="0" smtClean="0">
                <a:solidFill>
                  <a:schemeClr val="bg1"/>
                </a:solidFill>
              </a:rPr>
              <a:t>;</a:t>
            </a:r>
            <a:endParaRPr lang="uk-UA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uk-UA" sz="1800" b="1" dirty="0" smtClean="0">
                <a:solidFill>
                  <a:schemeClr val="bg1"/>
                </a:solidFill>
              </a:rPr>
              <a:t> розуміння намірів своїх та інших;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uk-UA" sz="1800" b="1" dirty="0" smtClean="0">
                <a:solidFill>
                  <a:schemeClr val="bg1"/>
                </a:solidFill>
              </a:rPr>
              <a:t> мотивувати себе та інших людей;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uk-UA" sz="1800" b="1" dirty="0" smtClean="0">
                <a:solidFill>
                  <a:schemeClr val="bg1"/>
                </a:solidFill>
              </a:rPr>
              <a:t> розуміння бажань своїх та інших людей.</a:t>
            </a:r>
          </a:p>
          <a:p>
            <a:pPr>
              <a:buFont typeface="Courier New" pitchFamily="49" charset="0"/>
              <a:buChar char="o"/>
            </a:pPr>
            <a:endParaRPr lang="uk-UA" sz="22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794" y="391885"/>
            <a:ext cx="575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b="1" dirty="0" smtClean="0">
                <a:solidFill>
                  <a:schemeClr val="tx2"/>
                </a:solidFill>
              </a:rPr>
              <a:t> </a:t>
            </a:r>
            <a:r>
              <a:rPr lang="uk-UA" sz="1800" b="1" dirty="0" smtClean="0">
                <a:solidFill>
                  <a:srgbClr val="FFC000"/>
                </a:solidFill>
              </a:rPr>
              <a:t>У форматі мозкового штурму групі необхідно            обговорити питання:</a:t>
            </a:r>
            <a:endParaRPr lang="ru-RU" sz="1800" b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2639" y="4657505"/>
            <a:ext cx="5979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700" b="1" dirty="0" smtClean="0">
                <a:solidFill>
                  <a:srgbClr val="FFC000"/>
                </a:solidFill>
              </a:rPr>
              <a:t>В результаті групового дослідження запишіть в зошиті щонайменше 10 пунктів, які ви виявили під час </a:t>
            </a:r>
            <a:r>
              <a:rPr lang="uk-UA" sz="1700" b="1" dirty="0" err="1" smtClean="0">
                <a:solidFill>
                  <a:srgbClr val="FFC000"/>
                </a:solidFill>
              </a:rPr>
              <a:t>брейнстормінгу</a:t>
            </a:r>
            <a:r>
              <a:rPr lang="ru-RU" sz="1700" b="1" dirty="0" smtClean="0">
                <a:solidFill>
                  <a:srgbClr val="FFC000"/>
                </a:solidFill>
              </a:rPr>
              <a:t>. </a:t>
            </a:r>
            <a:r>
              <a:rPr lang="uk-UA" sz="1700" b="1" dirty="0" smtClean="0">
                <a:solidFill>
                  <a:srgbClr val="FFC000"/>
                </a:solidFill>
              </a:rPr>
              <a:t>Після цього звірте свої дослідження  з думкою експертів </a:t>
            </a:r>
            <a:r>
              <a:rPr lang="en-US" sz="1700" b="1" dirty="0" smtClean="0">
                <a:solidFill>
                  <a:schemeClr val="tx1"/>
                </a:solidFill>
              </a:rPr>
              <a:t>GO</a:t>
            </a:r>
            <a:r>
              <a:rPr lang="en-US" sz="1700" b="1" dirty="0" smtClean="0">
                <a:solidFill>
                  <a:srgbClr val="FFC000"/>
                </a:solidFill>
              </a:rPr>
              <a:t>IT</a:t>
            </a:r>
            <a:r>
              <a:rPr lang="uk-UA" sz="1700" b="1" dirty="0" smtClean="0">
                <a:solidFill>
                  <a:srgbClr val="FFC000"/>
                </a:solidFill>
              </a:rPr>
              <a:t> (наступні слайди) і доповніть свій список.</a:t>
            </a:r>
          </a:p>
          <a:p>
            <a:r>
              <a:rPr lang="uk-UA" sz="1700" b="1" dirty="0" smtClean="0">
                <a:solidFill>
                  <a:srgbClr val="FFC000"/>
                </a:solidFill>
              </a:rPr>
              <a:t> </a:t>
            </a:r>
          </a:p>
          <a:p>
            <a:endParaRPr lang="ru-RU" sz="1600" b="1" dirty="0" smtClean="0">
              <a:solidFill>
                <a:srgbClr val="FFC000"/>
              </a:solidFill>
            </a:endParaRPr>
          </a:p>
          <a:p>
            <a:endParaRPr lang="ru-RU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epositphotos_66980759-stock-illustration-colorful-brainstorming-concept-with-teamwork.jpg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764" r="764"/>
          <a:stretch>
            <a:fillRect/>
          </a:stretch>
        </p:blipFill>
        <p:spPr>
          <a:xfrm>
            <a:off x="1" y="0"/>
            <a:ext cx="6753124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6828312" y="1522687"/>
            <a:ext cx="536368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b="1" dirty="0" smtClean="0">
                <a:solidFill>
                  <a:schemeClr val="tx1"/>
                </a:solidFill>
              </a:rPr>
              <a:t>Оберіть ведучого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b="1" dirty="0" smtClean="0">
                <a:solidFill>
                  <a:schemeClr val="tx1"/>
                </a:solidFill>
              </a:rPr>
              <a:t>Оберіть того, хто буде фіксувати усі ідеї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b="1" dirty="0" smtClean="0">
                <a:solidFill>
                  <a:schemeClr val="tx1"/>
                </a:solidFill>
              </a:rPr>
              <a:t>Зробіть оцінку, скільки вам знадобиться часу на виконання цього завдання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sz="1600" b="1" dirty="0" smtClean="0">
                <a:solidFill>
                  <a:schemeClr val="tx1"/>
                </a:solidFill>
              </a:rPr>
              <a:t>Оберіть того, хто буде слідкувати за загальним часом виконання завдання, за </a:t>
            </a:r>
            <a:r>
              <a:rPr lang="uk-UA" sz="1600" b="1" dirty="0" err="1" smtClean="0">
                <a:solidFill>
                  <a:schemeClr val="tx1"/>
                </a:solidFill>
              </a:rPr>
              <a:t>таймінгом</a:t>
            </a:r>
            <a:r>
              <a:rPr lang="uk-UA" sz="1600" b="1" dirty="0" smtClean="0">
                <a:solidFill>
                  <a:schemeClr val="tx1"/>
                </a:solidFill>
              </a:rPr>
              <a:t> кожного учасника, та за </a:t>
            </a:r>
            <a:r>
              <a:rPr lang="uk-UA" sz="1600" b="1" dirty="0" err="1" smtClean="0">
                <a:solidFill>
                  <a:schemeClr val="tx1"/>
                </a:solidFill>
              </a:rPr>
              <a:t>таймінгом</a:t>
            </a:r>
            <a:r>
              <a:rPr lang="uk-UA" sz="1600" b="1" dirty="0" smtClean="0">
                <a:solidFill>
                  <a:schemeClr val="tx1"/>
                </a:solidFill>
              </a:rPr>
              <a:t> кожного кола.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</a:rPr>
              <a:t>Let’s begin! </a:t>
            </a:r>
            <a:endParaRPr lang="uk-UA" sz="16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uk-UA" b="1" dirty="0" smtClean="0"/>
          </a:p>
          <a:p>
            <a:pPr marL="342900" indent="-342900"/>
            <a:endParaRPr lang="uk-UA" b="1" dirty="0" smtClean="0"/>
          </a:p>
          <a:p>
            <a:r>
              <a:rPr lang="uk-UA" sz="2000" b="1" dirty="0" smtClean="0"/>
              <a:t>                </a:t>
            </a:r>
            <a:r>
              <a:rPr lang="uk-UA" sz="20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Зробіть 3 кола і запишіть усі ідеї. Доповніть свої ідеї, ідеями наших експертів, які є на наступному слайді.  </a:t>
            </a:r>
            <a:endParaRPr lang="ru-RU" sz="20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1481" y="498763"/>
            <a:ext cx="17604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500" b="1" dirty="0" smtClean="0">
                <a:solidFill>
                  <a:srgbClr val="FFC000"/>
                </a:solidFill>
              </a:rPr>
              <a:t>ПОЇХАЛИ!</a:t>
            </a:r>
            <a:endParaRPr lang="ru-RU" sz="25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0748" y="570017"/>
            <a:ext cx="79762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b="1" dirty="0" smtClean="0">
                <a:solidFill>
                  <a:schemeClr val="tx1"/>
                </a:solidFill>
              </a:rPr>
              <a:t>Людина з високим рівнем емоційного інтелекту</a:t>
            </a:r>
            <a:r>
              <a:rPr lang="uk-UA" sz="2200" dirty="0" smtClean="0">
                <a:solidFill>
                  <a:schemeClr val="tx1"/>
                </a:solidFill>
              </a:rPr>
              <a:t>:</a:t>
            </a:r>
          </a:p>
          <a:p>
            <a:endParaRPr lang="uk-UA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251366" y="1282535"/>
            <a:ext cx="79406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uk-UA" b="1" dirty="0" smtClean="0">
                <a:solidFill>
                  <a:srgbClr val="FFC000"/>
                </a:solidFill>
              </a:rPr>
              <a:t>Досягає успіху в багатьох сферах свого життя (від особистої до громадської сфери)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Вміє вирішувати проблеми без зайвих негативних емоцій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Задоволена своїм життям. Їй не потрібні зовнішні фактори для того, щоб відчувати себе щасливою.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Розуміє, чого саме потребує її психіка  у будь-який момент часу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Вміє спрямовувати свої думки у потрібний бік і досягати бажаного настрою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Здатна до само мотивації. І робить це за допомогою корекції своїх звичайних думок.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Здатна будувати здорові відносини: особисті, з друзями, з партнерами по бізнесу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 startAt="2"/>
            </a:pPr>
            <a:r>
              <a:rPr lang="uk-UA" b="1" dirty="0" smtClean="0">
                <a:solidFill>
                  <a:srgbClr val="FFC000"/>
                </a:solidFill>
              </a:rPr>
              <a:t>Мислить позитивно</a:t>
            </a:r>
            <a:r>
              <a:rPr lang="en-US" b="1" dirty="0" smtClean="0">
                <a:solidFill>
                  <a:srgbClr val="FFC000"/>
                </a:solidFill>
              </a:rPr>
              <a:t>. </a:t>
            </a:r>
            <a:r>
              <a:rPr lang="ru-RU" b="1" dirty="0" smtClean="0">
                <a:solidFill>
                  <a:srgbClr val="FFC000"/>
                </a:solidFill>
              </a:rPr>
              <a:t>З</a:t>
            </a:r>
            <a:r>
              <a:rPr lang="uk-UA" b="1" dirty="0" err="1" smtClean="0">
                <a:solidFill>
                  <a:srgbClr val="FFC000"/>
                </a:solidFill>
              </a:rPr>
              <a:t>мінює</a:t>
            </a:r>
            <a:r>
              <a:rPr lang="uk-UA" b="1" dirty="0" smtClean="0">
                <a:solidFill>
                  <a:srgbClr val="FFC000"/>
                </a:solidFill>
              </a:rPr>
              <a:t> настрій та енергію навколо себе</a:t>
            </a:r>
          </a:p>
          <a:p>
            <a:pPr marL="342900" indent="-342900">
              <a:lnSpc>
                <a:spcPct val="150000"/>
              </a:lnSpc>
            </a:pPr>
            <a:r>
              <a:rPr lang="uk-UA" b="1" dirty="0" smtClean="0">
                <a:solidFill>
                  <a:schemeClr val="tx1"/>
                </a:solidFill>
              </a:rPr>
              <a:t>9. </a:t>
            </a:r>
            <a:r>
              <a:rPr lang="uk-UA" b="1" dirty="0" smtClean="0">
                <a:solidFill>
                  <a:srgbClr val="FFC000"/>
                </a:solidFill>
              </a:rPr>
              <a:t>   Чітко розуміє свої цілі  і досягає їх.  </a:t>
            </a:r>
          </a:p>
          <a:p>
            <a:pPr marL="342900" indent="-342900">
              <a:lnSpc>
                <a:spcPct val="150000"/>
              </a:lnSpc>
              <a:buFont typeface="Arial"/>
              <a:buAutoNum type="arabicPeriod" startAt="10"/>
            </a:pPr>
            <a:r>
              <a:rPr lang="uk-UA" b="1" dirty="0" smtClean="0">
                <a:solidFill>
                  <a:srgbClr val="FFC000"/>
                </a:solidFill>
              </a:rPr>
              <a:t>Добре розуміє, що її життя знаходиться в її руках. Тому здатна побудувати саме таке життя, про яке мріє. І будує його! </a:t>
            </a:r>
          </a:p>
          <a:p>
            <a:pPr marL="342900" indent="-342900">
              <a:buAutoNum type="arabicPeriod" startAt="2"/>
            </a:pPr>
            <a:endParaRPr lang="uk-UA" b="1" dirty="0" smtClean="0">
              <a:solidFill>
                <a:srgbClr val="FFC000"/>
              </a:solidFill>
            </a:endParaRPr>
          </a:p>
          <a:p>
            <a:pPr marL="342900" indent="-342900"/>
            <a:endParaRPr lang="uk-UA" b="1" dirty="0" smtClean="0">
              <a:solidFill>
                <a:srgbClr val="FFC000"/>
              </a:solidFill>
            </a:endParaRPr>
          </a:p>
          <a:p>
            <a:pPr marL="342900" indent="-342900">
              <a:buAutoNum type="arabicPeriod"/>
            </a:pP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14" y="593765"/>
            <a:ext cx="3598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b="1" dirty="0" smtClean="0">
                <a:solidFill>
                  <a:srgbClr val="FFC000"/>
                </a:solidFill>
              </a:rPr>
              <a:t>ДУМКА ЕКСПЕРТА </a:t>
            </a:r>
            <a:r>
              <a:rPr lang="en-US" sz="2200" b="1" dirty="0" smtClean="0">
                <a:solidFill>
                  <a:schemeClr val="tx1"/>
                </a:solidFill>
              </a:rPr>
              <a:t>GO</a:t>
            </a:r>
            <a:r>
              <a:rPr lang="en-US" sz="2200" b="1" dirty="0" smtClean="0">
                <a:solidFill>
                  <a:srgbClr val="FFC000"/>
                </a:solidFill>
              </a:rPr>
              <a:t>IT</a:t>
            </a:r>
            <a:endParaRPr lang="ru-RU" sz="2200" b="1" dirty="0">
              <a:solidFill>
                <a:srgbClr val="FFC000"/>
              </a:solidFill>
            </a:endParaRPr>
          </a:p>
        </p:txBody>
      </p:sp>
      <p:pic>
        <p:nvPicPr>
          <p:cNvPr id="8" name="Рисунок 7" descr="indicacao-nivel2-Insite-Telecom-Parceria-ilustra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829" y="1141077"/>
            <a:ext cx="7707189" cy="479658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669</TotalTime>
  <Words>1752</Words>
  <Application>Microsoft Office PowerPoint</Application>
  <PresentationFormat>Произвольный</PresentationFormat>
  <Paragraphs>239</Paragraphs>
  <Slides>26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9" baseType="lpstr">
      <vt:lpstr>Arial</vt:lpstr>
      <vt:lpstr>Calibri</vt:lpstr>
      <vt:lpstr>Fira Sans ExtraBold</vt:lpstr>
      <vt:lpstr>Roboto</vt:lpstr>
      <vt:lpstr>Courier New</vt:lpstr>
      <vt:lpstr>Wingdings</vt:lpstr>
      <vt:lpstr>Comic Sans MS</vt:lpstr>
      <vt:lpstr>Roboto Medium</vt:lpstr>
      <vt:lpstr>Wingdings 3</vt:lpstr>
      <vt:lpstr>Cambria</vt:lpstr>
      <vt:lpstr>Bookman Old Style</vt:lpstr>
      <vt:lpstr>Gill Sans MT</vt:lpstr>
      <vt:lpstr>Начальная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 </cp:lastModifiedBy>
  <cp:revision>37</cp:revision>
  <dcterms:modified xsi:type="dcterms:W3CDTF">2021-06-16T10:35:00Z</dcterms:modified>
</cp:coreProperties>
</file>